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83" r:id="rId2"/>
    <p:sldId id="284" r:id="rId3"/>
    <p:sldId id="273" r:id="rId4"/>
    <p:sldId id="291" r:id="rId5"/>
    <p:sldId id="288" r:id="rId6"/>
    <p:sldId id="293" r:id="rId7"/>
    <p:sldId id="296" r:id="rId8"/>
    <p:sldId id="289" r:id="rId9"/>
    <p:sldId id="306" r:id="rId10"/>
    <p:sldId id="297" r:id="rId11"/>
    <p:sldId id="298" r:id="rId12"/>
    <p:sldId id="299" r:id="rId13"/>
    <p:sldId id="305" r:id="rId14"/>
    <p:sldId id="300" r:id="rId15"/>
    <p:sldId id="301" r:id="rId16"/>
    <p:sldId id="302" r:id="rId17"/>
    <p:sldId id="303" r:id="rId18"/>
    <p:sldId id="304" r:id="rId19"/>
    <p:sldId id="290" r:id="rId20"/>
    <p:sldId id="308" r:id="rId21"/>
    <p:sldId id="307" r:id="rId2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BE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60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tiff>
</file>

<file path=ppt/media/image2.jp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42770" y="1431824"/>
            <a:ext cx="6872756" cy="3865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35830" y="5512523"/>
            <a:ext cx="5886637" cy="451024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更多模板请关注：https://haosc.taobao.com</a:t>
            </a:r>
          </a:p>
        </p:txBody>
      </p:sp>
    </p:spTree>
    <p:extLst>
      <p:ext uri="{BB962C8B-B14F-4D97-AF65-F5344CB8AC3E}">
        <p14:creationId xmlns:p14="http://schemas.microsoft.com/office/powerpoint/2010/main" val="1082332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更多模板请关注：https://haosc.taobao.com</a:t>
            </a:r>
          </a:p>
        </p:txBody>
      </p:sp>
    </p:spTree>
    <p:extLst>
      <p:ext uri="{BB962C8B-B14F-4D97-AF65-F5344CB8AC3E}">
        <p14:creationId xmlns:p14="http://schemas.microsoft.com/office/powerpoint/2010/main" val="414114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2020/1/26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AC102466-086C-1A4E-8F82-FD8E6DF478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D55D992-0F50-3C44-9D98-739228C5D0E5}"/>
              </a:ext>
            </a:extLst>
          </p:cNvPr>
          <p:cNvSpPr/>
          <p:nvPr/>
        </p:nvSpPr>
        <p:spPr>
          <a:xfrm>
            <a:off x="6598023" y="627530"/>
            <a:ext cx="6454588" cy="656216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A1C3A3BE-44F4-7946-96ED-E060D4747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191" y="2671482"/>
            <a:ext cx="5459173" cy="2101781"/>
          </a:xfrm>
          <a:prstGeom prst="rect">
            <a:avLst/>
          </a:prstGeom>
        </p:spPr>
      </p:pic>
      <p:sp>
        <p:nvSpPr>
          <p:cNvPr id="17" name="任意多边形 11">
            <a:extLst>
              <a:ext uri="{FF2B5EF4-FFF2-40B4-BE49-F238E27FC236}">
                <a16:creationId xmlns:a16="http://schemas.microsoft.com/office/drawing/2014/main" id="{EC45DDC9-D33D-2B44-8AAE-CD8DEEB02A2C}"/>
              </a:ext>
            </a:extLst>
          </p:cNvPr>
          <p:cNvSpPr/>
          <p:nvPr/>
        </p:nvSpPr>
        <p:spPr>
          <a:xfrm flipH="1">
            <a:off x="-148" y="2080372"/>
            <a:ext cx="8806963" cy="2349275"/>
          </a:xfrm>
          <a:custGeom>
            <a:avLst/>
            <a:gdLst>
              <a:gd name="connsiteX0" fmla="*/ 951790 w 8806963"/>
              <a:gd name="connsiteY0" fmla="*/ 0 h 2349275"/>
              <a:gd name="connsiteX1" fmla="*/ 3666394 w 8806963"/>
              <a:gd name="connsiteY1" fmla="*/ 0 h 2349275"/>
              <a:gd name="connsiteX2" fmla="*/ 4108012 w 8806963"/>
              <a:gd name="connsiteY2" fmla="*/ 0 h 2349275"/>
              <a:gd name="connsiteX3" fmla="*/ 8806963 w 8806963"/>
              <a:gd name="connsiteY3" fmla="*/ 0 h 2349275"/>
              <a:gd name="connsiteX4" fmla="*/ 8806963 w 8806963"/>
              <a:gd name="connsiteY4" fmla="*/ 2349275 h 2349275"/>
              <a:gd name="connsiteX5" fmla="*/ 4108012 w 8806963"/>
              <a:gd name="connsiteY5" fmla="*/ 2349275 h 2349275"/>
              <a:gd name="connsiteX6" fmla="*/ 3666394 w 8806963"/>
              <a:gd name="connsiteY6" fmla="*/ 2349275 h 2349275"/>
              <a:gd name="connsiteX7" fmla="*/ 0 w 8806963"/>
              <a:gd name="connsiteY7" fmla="*/ 2349275 h 23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6963" h="2349275">
                <a:moveTo>
                  <a:pt x="951790" y="0"/>
                </a:moveTo>
                <a:lnTo>
                  <a:pt x="3666394" y="0"/>
                </a:lnTo>
                <a:lnTo>
                  <a:pt x="4108012" y="0"/>
                </a:lnTo>
                <a:lnTo>
                  <a:pt x="8806963" y="0"/>
                </a:lnTo>
                <a:lnTo>
                  <a:pt x="8806963" y="2349275"/>
                </a:lnTo>
                <a:lnTo>
                  <a:pt x="4108012" y="2349275"/>
                </a:lnTo>
                <a:lnTo>
                  <a:pt x="3666394" y="2349275"/>
                </a:lnTo>
                <a:lnTo>
                  <a:pt x="0" y="2349275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8" name="文本框 13">
            <a:extLst>
              <a:ext uri="{FF2B5EF4-FFF2-40B4-BE49-F238E27FC236}">
                <a16:creationId xmlns:a16="http://schemas.microsoft.com/office/drawing/2014/main" id="{1EF1D1B8-94B9-4D4E-991A-6AE643BA2F58}"/>
              </a:ext>
            </a:extLst>
          </p:cNvPr>
          <p:cNvSpPr txBox="1"/>
          <p:nvPr/>
        </p:nvSpPr>
        <p:spPr>
          <a:xfrm>
            <a:off x="-808302" y="2671482"/>
            <a:ext cx="8806963" cy="2076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Is that really what you want?</a:t>
            </a: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Web Scraping </a:t>
            </a:r>
            <a:r>
              <a:rPr lang="en-US" sz="3600" i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lorealparisusa.com</a:t>
            </a:r>
            <a:endParaRPr lang="en-US" sz="3600" i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555627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8321AFF-FDA9-564E-A319-9A30951EA503}"/>
              </a:ext>
            </a:extLst>
          </p:cNvPr>
          <p:cNvSpPr txBox="1"/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n-ea"/>
              </a:rPr>
              <a:t>Products Data</a:t>
            </a:r>
          </a:p>
        </p:txBody>
      </p:sp>
      <p:pic>
        <p:nvPicPr>
          <p:cNvPr id="5" name="Picture 4" descr="A picture containing object, water, white, side&#10;&#10;Description automatically generated">
            <a:extLst>
              <a:ext uri="{FF2B5EF4-FFF2-40B4-BE49-F238E27FC236}">
                <a16:creationId xmlns:a16="http://schemas.microsoft.com/office/drawing/2014/main" id="{C79DFEE7-0E46-9A48-8A7E-1A40DE5CCB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3632"/>
            <a:ext cx="10515599" cy="410108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C5B250-AD5D-0745-9849-C56C07C9B509}"/>
              </a:ext>
            </a:extLst>
          </p:cNvPr>
          <p:cNvCxnSpPr>
            <a:cxnSpLocks/>
          </p:cNvCxnSpPr>
          <p:nvPr/>
        </p:nvCxnSpPr>
        <p:spPr>
          <a:xfrm>
            <a:off x="4303061" y="1280593"/>
            <a:ext cx="362174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3CE455D-B371-9C4C-8517-5B4D3A3F4110}"/>
              </a:ext>
            </a:extLst>
          </p:cNvPr>
          <p:cNvSpPr txBox="1"/>
          <p:nvPr/>
        </p:nvSpPr>
        <p:spPr>
          <a:xfrm>
            <a:off x="2994220" y="1754093"/>
            <a:ext cx="6397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E7BE67"/>
                </a:highlight>
              </a:rPr>
              <a:t>Price Density Plot with Multiple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DC01EF-B151-4843-B2C5-4D110FD7E7BE}"/>
              </a:ext>
            </a:extLst>
          </p:cNvPr>
          <p:cNvSpPr txBox="1"/>
          <p:nvPr/>
        </p:nvSpPr>
        <p:spPr>
          <a:xfrm>
            <a:off x="8628903" y="4580688"/>
            <a:ext cx="1526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E7BE67"/>
                </a:highlight>
              </a:rPr>
              <a:t>Skin Care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78F598-032C-4A42-9E78-18A29FB3DAD0}"/>
              </a:ext>
            </a:extLst>
          </p:cNvPr>
          <p:cNvSpPr txBox="1"/>
          <p:nvPr/>
        </p:nvSpPr>
        <p:spPr>
          <a:xfrm>
            <a:off x="5507086" y="3429000"/>
            <a:ext cx="13721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E7BE67"/>
                </a:highlight>
              </a:rPr>
              <a:t>Makeup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6D353A-1DC8-1C41-AC15-99071956DC1F}"/>
              </a:ext>
            </a:extLst>
          </p:cNvPr>
          <p:cNvSpPr txBox="1"/>
          <p:nvPr/>
        </p:nvSpPr>
        <p:spPr>
          <a:xfrm>
            <a:off x="1932517" y="2825557"/>
            <a:ext cx="1529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E7BE67"/>
                </a:highlight>
              </a:rPr>
              <a:t>Hair Care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48A01D-2DAA-7A49-977C-69B45C092DCB}"/>
              </a:ext>
            </a:extLst>
          </p:cNvPr>
          <p:cNvSpPr txBox="1"/>
          <p:nvPr/>
        </p:nvSpPr>
        <p:spPr>
          <a:xfrm>
            <a:off x="5860256" y="5891034"/>
            <a:ext cx="9076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Price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710256-5D9D-1541-A38A-4535B6038042}"/>
              </a:ext>
            </a:extLst>
          </p:cNvPr>
          <p:cNvSpPr txBox="1"/>
          <p:nvPr/>
        </p:nvSpPr>
        <p:spPr>
          <a:xfrm>
            <a:off x="0" y="3822563"/>
            <a:ext cx="12779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Density</a:t>
            </a:r>
          </a:p>
        </p:txBody>
      </p:sp>
    </p:spTree>
    <p:extLst>
      <p:ext uri="{BB962C8B-B14F-4D97-AF65-F5344CB8AC3E}">
        <p14:creationId xmlns:p14="http://schemas.microsoft.com/office/powerpoint/2010/main" val="1666811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819BDB-EEA7-0945-A601-C6706A625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69" y="1538416"/>
            <a:ext cx="11744761" cy="47637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A4F2B3-33A0-834E-951C-27B5A3696116}"/>
              </a:ext>
            </a:extLst>
          </p:cNvPr>
          <p:cNvSpPr txBox="1"/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n-ea"/>
              </a:rPr>
              <a:t>Products Data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B51D8D2-C215-634B-9E75-5A8EE87E01EF}"/>
              </a:ext>
            </a:extLst>
          </p:cNvPr>
          <p:cNvCxnSpPr>
            <a:cxnSpLocks/>
          </p:cNvCxnSpPr>
          <p:nvPr/>
        </p:nvCxnSpPr>
        <p:spPr>
          <a:xfrm>
            <a:off x="4303061" y="1280593"/>
            <a:ext cx="362174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4E572A2-0E48-6540-8F86-FC19FE1ED0CE}"/>
              </a:ext>
            </a:extLst>
          </p:cNvPr>
          <p:cNvSpPr txBox="1"/>
          <p:nvPr/>
        </p:nvSpPr>
        <p:spPr>
          <a:xfrm>
            <a:off x="2994220" y="1503084"/>
            <a:ext cx="65981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E7BE67"/>
                </a:highlight>
              </a:rPr>
              <a:t>Rating Density Plot with Multiple Categories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C95F6C-9A8B-BE45-9D01-32AD9721FCB9}"/>
              </a:ext>
            </a:extLst>
          </p:cNvPr>
          <p:cNvSpPr txBox="1"/>
          <p:nvPr/>
        </p:nvSpPr>
        <p:spPr>
          <a:xfrm>
            <a:off x="5752681" y="5873105"/>
            <a:ext cx="11896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Rating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46BE0A-9E57-1644-B768-619E8BCBF6D5}"/>
              </a:ext>
            </a:extLst>
          </p:cNvPr>
          <p:cNvSpPr txBox="1"/>
          <p:nvPr/>
        </p:nvSpPr>
        <p:spPr>
          <a:xfrm>
            <a:off x="-89648" y="3658690"/>
            <a:ext cx="12779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Density</a:t>
            </a:r>
          </a:p>
        </p:txBody>
      </p:sp>
    </p:spTree>
    <p:extLst>
      <p:ext uri="{BB962C8B-B14F-4D97-AF65-F5344CB8AC3E}">
        <p14:creationId xmlns:p14="http://schemas.microsoft.com/office/powerpoint/2010/main" val="2005064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C8D1FB1-8C36-F042-BBDE-37D0979397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4957305"/>
              </p:ext>
            </p:extLst>
          </p:nvPr>
        </p:nvGraphicFramePr>
        <p:xfrm>
          <a:off x="0" y="1063211"/>
          <a:ext cx="12191999" cy="5789872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779895">
                  <a:extLst>
                    <a:ext uri="{9D8B030D-6E8A-4147-A177-3AD203B41FA5}">
                      <a16:colId xmlns:a16="http://schemas.microsoft.com/office/drawing/2014/main" val="2760944611"/>
                    </a:ext>
                  </a:extLst>
                </a:gridCol>
                <a:gridCol w="1774210">
                  <a:extLst>
                    <a:ext uri="{9D8B030D-6E8A-4147-A177-3AD203B41FA5}">
                      <a16:colId xmlns:a16="http://schemas.microsoft.com/office/drawing/2014/main" val="2673054025"/>
                    </a:ext>
                  </a:extLst>
                </a:gridCol>
                <a:gridCol w="3433695">
                  <a:extLst>
                    <a:ext uri="{9D8B030D-6E8A-4147-A177-3AD203B41FA5}">
                      <a16:colId xmlns:a16="http://schemas.microsoft.com/office/drawing/2014/main" val="3231521356"/>
                    </a:ext>
                  </a:extLst>
                </a:gridCol>
                <a:gridCol w="2382204">
                  <a:extLst>
                    <a:ext uri="{9D8B030D-6E8A-4147-A177-3AD203B41FA5}">
                      <a16:colId xmlns:a16="http://schemas.microsoft.com/office/drawing/2014/main" val="3047211676"/>
                    </a:ext>
                  </a:extLst>
                </a:gridCol>
                <a:gridCol w="1374348">
                  <a:extLst>
                    <a:ext uri="{9D8B030D-6E8A-4147-A177-3AD203B41FA5}">
                      <a16:colId xmlns:a16="http://schemas.microsoft.com/office/drawing/2014/main" val="4133094026"/>
                    </a:ext>
                  </a:extLst>
                </a:gridCol>
                <a:gridCol w="1447647">
                  <a:extLst>
                    <a:ext uri="{9D8B030D-6E8A-4147-A177-3AD203B41FA5}">
                      <a16:colId xmlns:a16="http://schemas.microsoft.com/office/drawing/2014/main" val="1504695461"/>
                    </a:ext>
                  </a:extLst>
                </a:gridCol>
              </a:tblGrid>
              <a:tr h="34981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Main Category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Category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Product</a:t>
                      </a:r>
                      <a:r>
                        <a:rPr lang="zh-CN" altLang="en-US" b="1" dirty="0">
                          <a:effectLst/>
                        </a:rPr>
                        <a:t> </a:t>
                      </a:r>
                      <a:r>
                        <a:rPr lang="en-US" b="1" dirty="0">
                          <a:effectLst/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Num</a:t>
                      </a:r>
                      <a:r>
                        <a:rPr lang="zh-CN" altLang="en-US" b="1" dirty="0">
                          <a:effectLst/>
                        </a:rPr>
                        <a:t> </a:t>
                      </a:r>
                      <a:r>
                        <a:rPr lang="en-US" b="1" dirty="0">
                          <a:effectLst/>
                        </a:rPr>
                        <a:t>of</a:t>
                      </a:r>
                      <a:r>
                        <a:rPr lang="zh-CN" altLang="en-US" b="1" dirty="0">
                          <a:effectLst/>
                        </a:rPr>
                        <a:t> </a:t>
                      </a:r>
                      <a:r>
                        <a:rPr lang="en-US" b="1" dirty="0">
                          <a:effectLst/>
                        </a:rPr>
                        <a:t>Reviews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Price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Rating</a:t>
                      </a:r>
                      <a:r>
                        <a:rPr lang="zh-CN" altLang="en-US" b="1" dirty="0">
                          <a:effectLst/>
                        </a:rPr>
                        <a:t> </a:t>
                      </a:r>
                      <a:r>
                        <a:rPr lang="en-US" b="1" dirty="0">
                          <a:effectLst/>
                        </a:rPr>
                        <a:t>Score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533427"/>
                  </a:ext>
                </a:extLst>
              </a:tr>
              <a:tr h="59099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Hair Care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Conditioner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Extraordinary Oil Conditioner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2349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2948299"/>
                  </a:ext>
                </a:extLst>
              </a:tr>
              <a:tr h="590992"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Hair Care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Shampoo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Extraordinary Oil Shampoo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3279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1489729"/>
                  </a:ext>
                </a:extLst>
              </a:tr>
              <a:tr h="59099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Hair Care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Hair Treatments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Extraordinary Oil-In-Cream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1601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6.99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6147279"/>
                  </a:ext>
                </a:extLst>
              </a:tr>
              <a:tr h="34981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Makeup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Mascara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Lash Primer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1699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8.95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230135"/>
                  </a:ext>
                </a:extLst>
              </a:tr>
              <a:tr h="34981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Makeup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Lipstick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Matte Lip Stain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6787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11.99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934112"/>
                  </a:ext>
                </a:extLst>
              </a:tr>
              <a:tr h="612168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Makeup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Foundation Makeup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Total Cover Foundation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12.99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4458298"/>
                  </a:ext>
                </a:extLst>
              </a:tr>
              <a:tr h="84427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Skin Care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Facial Cleanser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Bright Reveal Brightening Daily Scrub Cleanser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2649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6.99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4.6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0545530"/>
                  </a:ext>
                </a:extLst>
              </a:tr>
              <a:tr h="59099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Skin Care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Face Mask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Exfoliate &amp; Refining Face Mask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1993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12.99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4.6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5415243"/>
                  </a:ext>
                </a:extLst>
              </a:tr>
              <a:tr h="84427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Skin Care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Facial Moisturizer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1.5% Pure Hyaluronic Acid Seru</a:t>
                      </a:r>
                      <a:r>
                        <a:rPr lang="en-US" altLang="zh-CN" dirty="0">
                          <a:effectLst/>
                        </a:rPr>
                        <a:t>m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1722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29.99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1858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CF2D538-3314-A34C-94E7-8B773BADA8F0}"/>
              </a:ext>
            </a:extLst>
          </p:cNvPr>
          <p:cNvSpPr txBox="1"/>
          <p:nvPr/>
        </p:nvSpPr>
        <p:spPr>
          <a:xfrm>
            <a:off x="3514098" y="337672"/>
            <a:ext cx="52008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ighlight>
                  <a:srgbClr val="E7BE67"/>
                </a:highlight>
              </a:rPr>
              <a:t>Top Products in Each Category</a:t>
            </a:r>
          </a:p>
        </p:txBody>
      </p:sp>
    </p:spTree>
    <p:extLst>
      <p:ext uri="{BB962C8B-B14F-4D97-AF65-F5344CB8AC3E}">
        <p14:creationId xmlns:p14="http://schemas.microsoft.com/office/powerpoint/2010/main" val="3157444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80811C08-233C-F242-8246-A16E1E624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BC057C-E392-0242-92CB-F5A14250DB5F}"/>
              </a:ext>
            </a:extLst>
          </p:cNvPr>
          <p:cNvSpPr txBox="1"/>
          <p:nvPr/>
        </p:nvSpPr>
        <p:spPr>
          <a:xfrm>
            <a:off x="709448" y="2182889"/>
            <a:ext cx="4204137" cy="1342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3600" dirty="0">
                <a:latin typeface="+mj-lt"/>
                <a:ea typeface="+mj-ea"/>
                <a:cs typeface="+mj-cs"/>
                <a:sym typeface="+mn-ea"/>
              </a:rPr>
              <a:t>Reviews Data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82B1E4A-6DCD-2341-AD6D-7A1C12FC95CA}"/>
              </a:ext>
            </a:extLst>
          </p:cNvPr>
          <p:cNvSpPr txBox="1"/>
          <p:nvPr/>
        </p:nvSpPr>
        <p:spPr>
          <a:xfrm>
            <a:off x="1462332" y="3525643"/>
            <a:ext cx="269836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ighlight>
                  <a:srgbClr val="E7BE67"/>
                </a:highlight>
              </a:rPr>
              <a:t>Matte Lip Stain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Age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Undertone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Hair Color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Eye Color</a:t>
            </a:r>
          </a:p>
        </p:txBody>
      </p:sp>
    </p:spTree>
    <p:extLst>
      <p:ext uri="{BB962C8B-B14F-4D97-AF65-F5344CB8AC3E}">
        <p14:creationId xmlns:p14="http://schemas.microsoft.com/office/powerpoint/2010/main" val="1822208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5E4F25-424D-C74B-9E1F-133B906EB4A1}"/>
              </a:ext>
            </a:extLst>
          </p:cNvPr>
          <p:cNvSpPr txBox="1"/>
          <p:nvPr/>
        </p:nvSpPr>
        <p:spPr>
          <a:xfrm>
            <a:off x="3352800" y="1312542"/>
            <a:ext cx="5873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E7BE67"/>
                </a:highlight>
              </a:rPr>
              <a:t>Age Distribution for Good/Bad Reviews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ACB442-B985-C540-9437-61EC0757D9A8}"/>
              </a:ext>
            </a:extLst>
          </p:cNvPr>
          <p:cNvSpPr txBox="1"/>
          <p:nvPr/>
        </p:nvSpPr>
        <p:spPr>
          <a:xfrm>
            <a:off x="838199" y="201445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800" dirty="0">
                <a:latin typeface="+mj-lt"/>
                <a:ea typeface="+mj-ea"/>
                <a:cs typeface="+mj-cs"/>
                <a:sym typeface="+mn-ea"/>
              </a:rPr>
              <a:t>Reviews</a:t>
            </a:r>
            <a:r>
              <a:rPr lang="en-US" altLang="zh-CN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n-ea"/>
              </a:rPr>
              <a:t> Data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0892E1-5E8D-C94D-825F-28965E6B1ECA}"/>
              </a:ext>
            </a:extLst>
          </p:cNvPr>
          <p:cNvCxnSpPr>
            <a:cxnSpLocks/>
          </p:cNvCxnSpPr>
          <p:nvPr/>
        </p:nvCxnSpPr>
        <p:spPr>
          <a:xfrm>
            <a:off x="4303061" y="1190948"/>
            <a:ext cx="362174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2920E4C5-DAB3-554E-B886-F168F728F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98" y="1835762"/>
            <a:ext cx="5880100" cy="4851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77141E1-0BF0-4B40-BB13-E77E0B9C3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051" y="1841500"/>
            <a:ext cx="5168900" cy="50165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253FEFA-5F3E-844F-A3BC-F8C1E1A675E6}"/>
              </a:ext>
            </a:extLst>
          </p:cNvPr>
          <p:cNvSpPr txBox="1"/>
          <p:nvPr/>
        </p:nvSpPr>
        <p:spPr>
          <a:xfrm>
            <a:off x="325077" y="2610404"/>
            <a:ext cx="10839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highlight>
                  <a:srgbClr val="E7BE67"/>
                </a:highlight>
              </a:rPr>
              <a:t>18-24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7EA7F8-8883-E846-9FD7-C883910DF5E7}"/>
              </a:ext>
            </a:extLst>
          </p:cNvPr>
          <p:cNvSpPr txBox="1"/>
          <p:nvPr/>
        </p:nvSpPr>
        <p:spPr>
          <a:xfrm>
            <a:off x="117718" y="3167390"/>
            <a:ext cx="1080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32.9%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0C77C0-73E9-8148-BA9E-6CCE422DE80F}"/>
              </a:ext>
            </a:extLst>
          </p:cNvPr>
          <p:cNvSpPr txBox="1"/>
          <p:nvPr/>
        </p:nvSpPr>
        <p:spPr>
          <a:xfrm>
            <a:off x="6376255" y="2333405"/>
            <a:ext cx="10839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highlight>
                  <a:srgbClr val="E7BE67"/>
                </a:highlight>
              </a:rPr>
              <a:t>18-24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B47168-08EC-6649-A353-9BB42730220A}"/>
              </a:ext>
            </a:extLst>
          </p:cNvPr>
          <p:cNvSpPr txBox="1"/>
          <p:nvPr/>
        </p:nvSpPr>
        <p:spPr>
          <a:xfrm>
            <a:off x="6009689" y="2875750"/>
            <a:ext cx="1080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22.7%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ABC92E-708D-B74D-A4DD-177EDDA9B302}"/>
              </a:ext>
            </a:extLst>
          </p:cNvPr>
          <p:cNvSpPr txBox="1"/>
          <p:nvPr/>
        </p:nvSpPr>
        <p:spPr>
          <a:xfrm>
            <a:off x="4846748" y="5502756"/>
            <a:ext cx="10839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highlight>
                  <a:srgbClr val="E7BE67"/>
                </a:highlight>
              </a:rPr>
              <a:t>25-34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8E7CDB-3B17-C447-9AC2-30813D75C7F0}"/>
              </a:ext>
            </a:extLst>
          </p:cNvPr>
          <p:cNvSpPr txBox="1"/>
          <p:nvPr/>
        </p:nvSpPr>
        <p:spPr>
          <a:xfrm>
            <a:off x="4369480" y="6020896"/>
            <a:ext cx="1080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52.5%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03D62C-57D6-3B4C-9D24-8DA6BC425D54}"/>
              </a:ext>
            </a:extLst>
          </p:cNvPr>
          <p:cNvSpPr txBox="1"/>
          <p:nvPr/>
        </p:nvSpPr>
        <p:spPr>
          <a:xfrm>
            <a:off x="6555337" y="6056754"/>
            <a:ext cx="1080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60.0%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9B9CE9-D503-5D4E-861C-7FC3ADDF1DD9}"/>
              </a:ext>
            </a:extLst>
          </p:cNvPr>
          <p:cNvSpPr txBox="1"/>
          <p:nvPr/>
        </p:nvSpPr>
        <p:spPr>
          <a:xfrm>
            <a:off x="6092345" y="5508101"/>
            <a:ext cx="10839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highlight>
                  <a:srgbClr val="E7BE67"/>
                </a:highlight>
              </a:rPr>
              <a:t>25-34</a:t>
            </a:r>
          </a:p>
        </p:txBody>
      </p:sp>
    </p:spTree>
    <p:extLst>
      <p:ext uri="{BB962C8B-B14F-4D97-AF65-F5344CB8AC3E}">
        <p14:creationId xmlns:p14="http://schemas.microsoft.com/office/powerpoint/2010/main" val="1527548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0AF46DC-FDEF-2348-95AF-0ABD4FA1355B}"/>
              </a:ext>
            </a:extLst>
          </p:cNvPr>
          <p:cNvSpPr txBox="1"/>
          <p:nvPr/>
        </p:nvSpPr>
        <p:spPr>
          <a:xfrm>
            <a:off x="2642552" y="1447709"/>
            <a:ext cx="69068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E7BE67"/>
                </a:highlight>
              </a:rPr>
              <a:t>Undertone Distribution for</a:t>
            </a:r>
            <a:r>
              <a:rPr lang="zh-CN" altLang="en-US" sz="2800" dirty="0">
                <a:highlight>
                  <a:srgbClr val="E7BE67"/>
                </a:highlight>
              </a:rPr>
              <a:t> </a:t>
            </a:r>
            <a:r>
              <a:rPr lang="en-US" altLang="zh-CN" sz="2800" dirty="0">
                <a:highlight>
                  <a:srgbClr val="E7BE67"/>
                </a:highlight>
              </a:rPr>
              <a:t>Good/</a:t>
            </a:r>
            <a:r>
              <a:rPr lang="en-US" sz="2800" dirty="0">
                <a:highlight>
                  <a:srgbClr val="E7BE67"/>
                </a:highlight>
              </a:rPr>
              <a:t>Bad Reviews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CF5D40-C4FD-B14C-BD66-709AE968EAED}"/>
              </a:ext>
            </a:extLst>
          </p:cNvPr>
          <p:cNvSpPr txBox="1"/>
          <p:nvPr/>
        </p:nvSpPr>
        <p:spPr>
          <a:xfrm>
            <a:off x="838199" y="201445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800" dirty="0">
                <a:latin typeface="+mj-lt"/>
                <a:ea typeface="+mj-ea"/>
                <a:cs typeface="+mj-cs"/>
                <a:sym typeface="+mn-ea"/>
              </a:rPr>
              <a:t>Reviews</a:t>
            </a:r>
            <a:r>
              <a:rPr lang="en-US" altLang="zh-CN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n-ea"/>
              </a:rPr>
              <a:t> Data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2B7CB9-8F1F-ED48-BC2A-B2DFD79D1E68}"/>
              </a:ext>
            </a:extLst>
          </p:cNvPr>
          <p:cNvCxnSpPr>
            <a:cxnSpLocks/>
          </p:cNvCxnSpPr>
          <p:nvPr/>
        </p:nvCxnSpPr>
        <p:spPr>
          <a:xfrm>
            <a:off x="4303061" y="1190948"/>
            <a:ext cx="362174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5067C162-CEDC-C549-B272-67902FD4D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506" y="2377423"/>
            <a:ext cx="6430922" cy="42141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6406E4-E2F7-ED48-A54F-4F4A988C3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5049" y="2372921"/>
            <a:ext cx="6822383" cy="42141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5C2BFE-5481-EC44-8151-C0B07929467F}"/>
              </a:ext>
            </a:extLst>
          </p:cNvPr>
          <p:cNvSpPr txBox="1"/>
          <p:nvPr/>
        </p:nvSpPr>
        <p:spPr>
          <a:xfrm>
            <a:off x="0" y="5407393"/>
            <a:ext cx="18816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highlight>
                  <a:srgbClr val="E7BE67"/>
                </a:highlight>
              </a:rPr>
              <a:t>Neutral</a:t>
            </a:r>
          </a:p>
          <a:p>
            <a:pPr algn="ctr"/>
            <a:r>
              <a:rPr lang="en-US" sz="3000" dirty="0">
                <a:highlight>
                  <a:srgbClr val="E7BE67"/>
                </a:highlight>
              </a:rPr>
              <a:t>Undertone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02610-B31F-5A4D-BF01-98229C51B81C}"/>
              </a:ext>
            </a:extLst>
          </p:cNvPr>
          <p:cNvSpPr txBox="1"/>
          <p:nvPr/>
        </p:nvSpPr>
        <p:spPr>
          <a:xfrm>
            <a:off x="5561803" y="4863703"/>
            <a:ext cx="18816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highlight>
                  <a:srgbClr val="E7BE67"/>
                </a:highlight>
              </a:rPr>
              <a:t>Neutral</a:t>
            </a:r>
          </a:p>
          <a:p>
            <a:pPr algn="ctr"/>
            <a:r>
              <a:rPr lang="en-US" sz="3000" dirty="0">
                <a:highlight>
                  <a:srgbClr val="E7BE67"/>
                </a:highlight>
              </a:rPr>
              <a:t>Undertone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A14DF8-7D13-EE4D-9B6D-63F329D9DE6F}"/>
              </a:ext>
            </a:extLst>
          </p:cNvPr>
          <p:cNvSpPr txBox="1"/>
          <p:nvPr/>
        </p:nvSpPr>
        <p:spPr>
          <a:xfrm>
            <a:off x="4423747" y="2995615"/>
            <a:ext cx="18816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highlight>
                  <a:srgbClr val="E7BE67"/>
                </a:highlight>
              </a:rPr>
              <a:t>Warm</a:t>
            </a:r>
          </a:p>
          <a:p>
            <a:pPr algn="ctr"/>
            <a:r>
              <a:rPr lang="en-US" sz="3000" dirty="0">
                <a:highlight>
                  <a:srgbClr val="E7BE67"/>
                </a:highlight>
              </a:rPr>
              <a:t>Undertone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ADAF9D-FE11-954F-AA30-F0B1F1FE21BB}"/>
              </a:ext>
            </a:extLst>
          </p:cNvPr>
          <p:cNvSpPr txBox="1"/>
          <p:nvPr/>
        </p:nvSpPr>
        <p:spPr>
          <a:xfrm>
            <a:off x="10398528" y="3320117"/>
            <a:ext cx="18816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highlight>
                  <a:srgbClr val="E7BE67"/>
                </a:highlight>
              </a:rPr>
              <a:t>Warm</a:t>
            </a:r>
          </a:p>
          <a:p>
            <a:pPr algn="ctr"/>
            <a:r>
              <a:rPr lang="en-US" sz="3000" dirty="0">
                <a:highlight>
                  <a:srgbClr val="E7BE67"/>
                </a:highlight>
              </a:rPr>
              <a:t>Undertone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C47301-98B1-A64A-A2B4-3F00DBF1C353}"/>
              </a:ext>
            </a:extLst>
          </p:cNvPr>
          <p:cNvSpPr txBox="1"/>
          <p:nvPr/>
        </p:nvSpPr>
        <p:spPr>
          <a:xfrm>
            <a:off x="1682068" y="5163711"/>
            <a:ext cx="1080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51.2%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5D6081-BE0D-4044-AF1F-0F307E38985A}"/>
              </a:ext>
            </a:extLst>
          </p:cNvPr>
          <p:cNvSpPr txBox="1"/>
          <p:nvPr/>
        </p:nvSpPr>
        <p:spPr>
          <a:xfrm>
            <a:off x="7416718" y="4699110"/>
            <a:ext cx="1080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44.6%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856739-A3B1-4140-8F68-EFEC2712DB70}"/>
              </a:ext>
            </a:extLst>
          </p:cNvPr>
          <p:cNvSpPr txBox="1"/>
          <p:nvPr/>
        </p:nvSpPr>
        <p:spPr>
          <a:xfrm>
            <a:off x="3301267" y="3788087"/>
            <a:ext cx="1080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35.9%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EC2F6A-6BCA-1A4B-8C80-56F3B24DCEE3}"/>
              </a:ext>
            </a:extLst>
          </p:cNvPr>
          <p:cNvSpPr txBox="1"/>
          <p:nvPr/>
        </p:nvSpPr>
        <p:spPr>
          <a:xfrm>
            <a:off x="9317783" y="4011278"/>
            <a:ext cx="1080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808080"/>
                </a:highlight>
              </a:rPr>
              <a:t>44.6%</a:t>
            </a:r>
          </a:p>
        </p:txBody>
      </p:sp>
    </p:spTree>
    <p:extLst>
      <p:ext uri="{BB962C8B-B14F-4D97-AF65-F5344CB8AC3E}">
        <p14:creationId xmlns:p14="http://schemas.microsoft.com/office/powerpoint/2010/main" val="347162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EFAAF386-2350-FE4A-A388-222F08835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9857"/>
            <a:ext cx="12192000" cy="44581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BD1F4E-5B65-5A44-83E8-D930ABF3E63C}"/>
              </a:ext>
            </a:extLst>
          </p:cNvPr>
          <p:cNvSpPr txBox="1"/>
          <p:nvPr/>
        </p:nvSpPr>
        <p:spPr>
          <a:xfrm>
            <a:off x="3352800" y="1527691"/>
            <a:ext cx="5924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E7BE67"/>
                </a:highlight>
              </a:rPr>
              <a:t>Hair Distribution for Good/Bad Reviews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D037A4-FCA2-6545-9085-69E9B88C5BB9}"/>
              </a:ext>
            </a:extLst>
          </p:cNvPr>
          <p:cNvSpPr txBox="1"/>
          <p:nvPr/>
        </p:nvSpPr>
        <p:spPr>
          <a:xfrm>
            <a:off x="838199" y="201445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800" dirty="0">
                <a:latin typeface="+mj-lt"/>
                <a:ea typeface="+mj-ea"/>
                <a:cs typeface="+mj-cs"/>
                <a:sym typeface="+mn-ea"/>
              </a:rPr>
              <a:t>Reviews</a:t>
            </a:r>
            <a:r>
              <a:rPr lang="en-US" altLang="zh-CN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n-ea"/>
              </a:rPr>
              <a:t> Data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C0D8FDB-3CDC-384A-98CF-46001E98CFCC}"/>
              </a:ext>
            </a:extLst>
          </p:cNvPr>
          <p:cNvCxnSpPr>
            <a:cxnSpLocks/>
          </p:cNvCxnSpPr>
          <p:nvPr/>
        </p:nvCxnSpPr>
        <p:spPr>
          <a:xfrm>
            <a:off x="4303061" y="1190948"/>
            <a:ext cx="362174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9324E1A-E050-DB4D-950B-8A7949312FBB}"/>
              </a:ext>
            </a:extLst>
          </p:cNvPr>
          <p:cNvSpPr txBox="1"/>
          <p:nvPr/>
        </p:nvSpPr>
        <p:spPr>
          <a:xfrm>
            <a:off x="9841040" y="2435825"/>
            <a:ext cx="22396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highlight>
                  <a:srgbClr val="C0C0C0"/>
                </a:highlight>
              </a:rPr>
              <a:t>Good Reviews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F3AD38-9C31-C74A-819D-CBA6BBDA2147}"/>
              </a:ext>
            </a:extLst>
          </p:cNvPr>
          <p:cNvSpPr txBox="1"/>
          <p:nvPr/>
        </p:nvSpPr>
        <p:spPr>
          <a:xfrm>
            <a:off x="9841039" y="3026152"/>
            <a:ext cx="22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  <a:highlight>
                  <a:srgbClr val="C0C0C0"/>
                </a:highlight>
              </a:rPr>
              <a:t>Bad Reviews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23E65B-9993-5C44-ADE2-C6E978C3D9DA}"/>
              </a:ext>
            </a:extLst>
          </p:cNvPr>
          <p:cNvSpPr txBox="1"/>
          <p:nvPr/>
        </p:nvSpPr>
        <p:spPr>
          <a:xfrm>
            <a:off x="5690378" y="5920636"/>
            <a:ext cx="22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Percentage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8EF8AB-F1C9-8146-822E-FE01B7A3A4DF}"/>
              </a:ext>
            </a:extLst>
          </p:cNvPr>
          <p:cNvSpPr txBox="1"/>
          <p:nvPr/>
        </p:nvSpPr>
        <p:spPr>
          <a:xfrm>
            <a:off x="0" y="1647637"/>
            <a:ext cx="22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Hair Color</a:t>
            </a:r>
          </a:p>
        </p:txBody>
      </p:sp>
    </p:spTree>
    <p:extLst>
      <p:ext uri="{BB962C8B-B14F-4D97-AF65-F5344CB8AC3E}">
        <p14:creationId xmlns:p14="http://schemas.microsoft.com/office/powerpoint/2010/main" val="1901276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F204632-2EAF-6C4D-A986-FF2EC7C00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3393"/>
            <a:ext cx="12192000" cy="46462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BBE8BE-9147-634C-8E80-888C27331DA8}"/>
              </a:ext>
            </a:extLst>
          </p:cNvPr>
          <p:cNvSpPr txBox="1"/>
          <p:nvPr/>
        </p:nvSpPr>
        <p:spPr>
          <a:xfrm>
            <a:off x="838199" y="201445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800" dirty="0">
                <a:latin typeface="+mj-lt"/>
                <a:ea typeface="+mj-ea"/>
                <a:cs typeface="+mj-cs"/>
                <a:sym typeface="+mn-ea"/>
              </a:rPr>
              <a:t>Reviews</a:t>
            </a:r>
            <a:r>
              <a:rPr lang="en-US" altLang="zh-CN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n-ea"/>
              </a:rPr>
              <a:t> Data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E0502F-CEDE-094D-9E9B-88B82C0E6CDC}"/>
              </a:ext>
            </a:extLst>
          </p:cNvPr>
          <p:cNvCxnSpPr>
            <a:cxnSpLocks/>
          </p:cNvCxnSpPr>
          <p:nvPr/>
        </p:nvCxnSpPr>
        <p:spPr>
          <a:xfrm>
            <a:off x="4303061" y="1190948"/>
            <a:ext cx="362174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FD9D33E-B2D3-2646-B170-1404DE26CFD5}"/>
              </a:ext>
            </a:extLst>
          </p:cNvPr>
          <p:cNvSpPr txBox="1"/>
          <p:nvPr/>
        </p:nvSpPr>
        <p:spPr>
          <a:xfrm>
            <a:off x="2773305" y="1585671"/>
            <a:ext cx="6681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E7BE67"/>
                </a:highlight>
              </a:rPr>
              <a:t>Eye Color Distribution for Good/Bad Reviews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4274E-A739-F54E-BA4A-A3870B8F2B0B}"/>
              </a:ext>
            </a:extLst>
          </p:cNvPr>
          <p:cNvSpPr txBox="1"/>
          <p:nvPr/>
        </p:nvSpPr>
        <p:spPr>
          <a:xfrm>
            <a:off x="9841040" y="3188862"/>
            <a:ext cx="22396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highlight>
                  <a:srgbClr val="C0C0C0"/>
                </a:highlight>
              </a:rPr>
              <a:t>Good Reviews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EA502C-AFF6-2043-A0EA-6254EF12B624}"/>
              </a:ext>
            </a:extLst>
          </p:cNvPr>
          <p:cNvSpPr txBox="1"/>
          <p:nvPr/>
        </p:nvSpPr>
        <p:spPr>
          <a:xfrm>
            <a:off x="9841039" y="3779189"/>
            <a:ext cx="22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  <a:highlight>
                  <a:srgbClr val="C0C0C0"/>
                </a:highlight>
              </a:rPr>
              <a:t>Bad Reviews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1CEBC6-5272-744A-8460-BA691DE2C263}"/>
              </a:ext>
            </a:extLst>
          </p:cNvPr>
          <p:cNvSpPr txBox="1"/>
          <p:nvPr/>
        </p:nvSpPr>
        <p:spPr>
          <a:xfrm>
            <a:off x="5690378" y="5920636"/>
            <a:ext cx="22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Percentage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C9DD83-3AD0-A742-B4C0-985A9C0918EA}"/>
              </a:ext>
            </a:extLst>
          </p:cNvPr>
          <p:cNvSpPr txBox="1"/>
          <p:nvPr/>
        </p:nvSpPr>
        <p:spPr>
          <a:xfrm>
            <a:off x="318247" y="1672781"/>
            <a:ext cx="22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Eye Color</a:t>
            </a:r>
          </a:p>
        </p:txBody>
      </p:sp>
    </p:spTree>
    <p:extLst>
      <p:ext uri="{BB962C8B-B14F-4D97-AF65-F5344CB8AC3E}">
        <p14:creationId xmlns:p14="http://schemas.microsoft.com/office/powerpoint/2010/main" val="1426264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D8F1113-2E3C-46E3-B54F-B7F421EEF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65DDECC-A11E-434E-87B2-8997CD383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B54A4D14-513F-4121-92D3-5CCB46896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6C3411F1-AD17-499D-AFEF-2F300F6DF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BF2CBE-B1E9-4C42-89DC-C35E4E651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72C95A87-DCDB-41C4-B774-744B3ECBE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BCB97515-32FF-43A6-A51C-B140193AB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6379D3-7045-4B76-9409-6D23D753D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C324CDD-B30F-47DD-8627-E2171D5E8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61B1C1DE-4201-4989-BE65-41ADC2472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0A9092BE-A36C-4833-8E71-2850F4AF7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806398CC-D327-4E06-838C-31119BD56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1E3F0C5B-76A9-4A8F-A1CB-35C0DE83A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70A741CC-E736-448A-A94E-5C8BB9711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02722D1-549B-407E-BF75-2A1E8DB5B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5CA8D742-18BD-41B5-9C00-FCFFAED257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8BF81081-4C33-488E-A37E-B95567D0B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462F0DE0-CEBA-420B-8032-FB60893B8E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79C8D19E-E3D6-45A6-BCA2-5918A37D7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43280283-E04A-43CA-BFA1-F285486A2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38328CB6-0FC5-4AEA-BC7E-489267CB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7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892384" y="4386808"/>
            <a:ext cx="407233" cy="351063"/>
          </a:xfrm>
          <a:prstGeom prst="triangle">
            <a:avLst/>
          </a:prstGeom>
          <a:solidFill>
            <a:srgbClr val="F4FE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6E168E2-3256-43A5-9298-9E5A6AE8F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2847" y="954593"/>
            <a:ext cx="6086306" cy="3432215"/>
          </a:xfrm>
          <a:prstGeom prst="rect">
            <a:avLst/>
          </a:prstGeom>
          <a:solidFill>
            <a:schemeClr val="bg1"/>
          </a:solidFill>
          <a:ln w="19050">
            <a:solidFill>
              <a:srgbClr val="F4FE7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5D5A2-E4C6-CC4D-A189-928904969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214" y="265747"/>
            <a:ext cx="10818699" cy="5652770"/>
          </a:xfrm>
          <a:prstGeom prst="rect">
            <a:avLst/>
          </a:prstGeom>
          <a:ln w="12700"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22DE1D-02E6-5648-B9FE-C7F7ADE3EFAD}"/>
              </a:ext>
            </a:extLst>
          </p:cNvPr>
          <p:cNvSpPr txBox="1"/>
          <p:nvPr/>
        </p:nvSpPr>
        <p:spPr>
          <a:xfrm>
            <a:off x="-1167031" y="5548299"/>
            <a:ext cx="8081960" cy="9439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7200" b="1" kern="1200" dirty="0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  <a:cs typeface="+mj-cs"/>
                <a:sym typeface="+mn-ea"/>
              </a:rPr>
              <a:t>Word Cloud</a:t>
            </a:r>
          </a:p>
        </p:txBody>
      </p:sp>
    </p:spTree>
    <p:extLst>
      <p:ext uri="{BB962C8B-B14F-4D97-AF65-F5344CB8AC3E}">
        <p14:creationId xmlns:p14="http://schemas.microsoft.com/office/powerpoint/2010/main" val="4041613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0A78736B-AD35-7E46-AA69-F4A2500CC8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79" r="-1" b="-1"/>
          <a:stretch/>
        </p:blipFill>
        <p:spPr>
          <a:xfrm>
            <a:off x="685649" y="10"/>
            <a:ext cx="7770466" cy="5833954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AB8A3FBF-7A2B-0D4B-B61D-33B25311AB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3" r="32983"/>
          <a:stretch/>
        </p:blipFill>
        <p:spPr>
          <a:xfrm>
            <a:off x="5790353" y="10"/>
            <a:ext cx="6401647" cy="6852984"/>
          </a:xfrm>
          <a:custGeom>
            <a:avLst/>
            <a:gdLst>
              <a:gd name="connsiteX0" fmla="*/ 354282 w 6401647"/>
              <a:gd name="connsiteY0" fmla="*/ 0 h 6852994"/>
              <a:gd name="connsiteX1" fmla="*/ 6401647 w 6401647"/>
              <a:gd name="connsiteY1" fmla="*/ 0 h 6852994"/>
              <a:gd name="connsiteX2" fmla="*/ 6401647 w 6401647"/>
              <a:gd name="connsiteY2" fmla="*/ 6852994 h 6852994"/>
              <a:gd name="connsiteX3" fmla="*/ 0 w 6401647"/>
              <a:gd name="connsiteY3" fmla="*/ 6852994 h 6852994"/>
              <a:gd name="connsiteX4" fmla="*/ 0 w 6401647"/>
              <a:gd name="connsiteY4" fmla="*/ 6852993 h 6852994"/>
              <a:gd name="connsiteX5" fmla="*/ 3528116 w 6401647"/>
              <a:gd name="connsiteY5" fmla="*/ 6852993 h 685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sp>
        <p:nvSpPr>
          <p:cNvPr id="12" name="任意多边形 11"/>
          <p:cNvSpPr/>
          <p:nvPr/>
        </p:nvSpPr>
        <p:spPr>
          <a:xfrm>
            <a:off x="3385037" y="2254362"/>
            <a:ext cx="8806963" cy="2349275"/>
          </a:xfrm>
          <a:custGeom>
            <a:avLst/>
            <a:gdLst>
              <a:gd name="connsiteX0" fmla="*/ 951790 w 8806963"/>
              <a:gd name="connsiteY0" fmla="*/ 0 h 2349275"/>
              <a:gd name="connsiteX1" fmla="*/ 3666394 w 8806963"/>
              <a:gd name="connsiteY1" fmla="*/ 0 h 2349275"/>
              <a:gd name="connsiteX2" fmla="*/ 4108012 w 8806963"/>
              <a:gd name="connsiteY2" fmla="*/ 0 h 2349275"/>
              <a:gd name="connsiteX3" fmla="*/ 8806963 w 8806963"/>
              <a:gd name="connsiteY3" fmla="*/ 0 h 2349275"/>
              <a:gd name="connsiteX4" fmla="*/ 8806963 w 8806963"/>
              <a:gd name="connsiteY4" fmla="*/ 2349275 h 2349275"/>
              <a:gd name="connsiteX5" fmla="*/ 4108012 w 8806963"/>
              <a:gd name="connsiteY5" fmla="*/ 2349275 h 2349275"/>
              <a:gd name="connsiteX6" fmla="*/ 3666394 w 8806963"/>
              <a:gd name="connsiteY6" fmla="*/ 2349275 h 2349275"/>
              <a:gd name="connsiteX7" fmla="*/ 0 w 8806963"/>
              <a:gd name="connsiteY7" fmla="*/ 2349275 h 23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6963" h="2349275">
                <a:moveTo>
                  <a:pt x="951790" y="0"/>
                </a:moveTo>
                <a:lnTo>
                  <a:pt x="3666394" y="0"/>
                </a:lnTo>
                <a:lnTo>
                  <a:pt x="4108012" y="0"/>
                </a:lnTo>
                <a:lnTo>
                  <a:pt x="8806963" y="0"/>
                </a:lnTo>
                <a:lnTo>
                  <a:pt x="8806963" y="2349275"/>
                </a:lnTo>
                <a:lnTo>
                  <a:pt x="4108012" y="2349275"/>
                </a:lnTo>
                <a:lnTo>
                  <a:pt x="3666394" y="2349275"/>
                </a:lnTo>
                <a:lnTo>
                  <a:pt x="0" y="2349275"/>
                </a:lnTo>
                <a:close/>
              </a:path>
            </a:pathLst>
          </a:custGeom>
          <a:solidFill>
            <a:schemeClr val="accent4">
              <a:lumMod val="75000"/>
              <a:alpha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85649" y="5833964"/>
            <a:ext cx="7770466" cy="102952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400">
                <a:solidFill>
                  <a:schemeClr val="bg1"/>
                </a:solidFill>
              </a:rPr>
              <a:t>PART 01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3915508" y="2492095"/>
            <a:ext cx="8246061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5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Part 04</a:t>
            </a:r>
          </a:p>
          <a:p>
            <a:pPr algn="ctr"/>
            <a:r>
              <a:rPr lang="en-US" altLang="zh-CN" sz="50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Conclusion &amp; Future Work</a:t>
            </a:r>
          </a:p>
        </p:txBody>
      </p:sp>
    </p:spTree>
    <p:extLst>
      <p:ext uri="{BB962C8B-B14F-4D97-AF65-F5344CB8AC3E}">
        <p14:creationId xmlns:p14="http://schemas.microsoft.com/office/powerpoint/2010/main" val="4208034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AC102466-086C-1A4E-8F82-FD8E6DF478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55" y="2662957"/>
            <a:ext cx="5325035" cy="3573992"/>
          </a:xfrm>
          <a:prstGeom prst="rect">
            <a:avLst/>
          </a:prstGeom>
        </p:spPr>
      </p:pic>
      <p:sp>
        <p:nvSpPr>
          <p:cNvPr id="8" name="任意多边形 8">
            <a:extLst>
              <a:ext uri="{FF2B5EF4-FFF2-40B4-BE49-F238E27FC236}">
                <a16:creationId xmlns:a16="http://schemas.microsoft.com/office/drawing/2014/main" id="{62C43760-A3C2-DE43-A2DD-D378A4984405}"/>
              </a:ext>
            </a:extLst>
          </p:cNvPr>
          <p:cNvSpPr/>
          <p:nvPr/>
        </p:nvSpPr>
        <p:spPr>
          <a:xfrm>
            <a:off x="3076225" y="989144"/>
            <a:ext cx="1292017" cy="1927900"/>
          </a:xfrm>
          <a:custGeom>
            <a:avLst/>
            <a:gdLst>
              <a:gd name="connsiteX0" fmla="*/ 0 w 671332"/>
              <a:gd name="connsiteY0" fmla="*/ 0 h 671332"/>
              <a:gd name="connsiteX1" fmla="*/ 671332 w 671332"/>
              <a:gd name="connsiteY1" fmla="*/ 0 h 671332"/>
              <a:gd name="connsiteX2" fmla="*/ 671332 w 671332"/>
              <a:gd name="connsiteY2" fmla="*/ 289029 h 671332"/>
              <a:gd name="connsiteX3" fmla="*/ 578734 w 671332"/>
              <a:gd name="connsiteY3" fmla="*/ 289029 h 671332"/>
              <a:gd name="connsiteX4" fmla="*/ 578734 w 671332"/>
              <a:gd name="connsiteY4" fmla="*/ 670870 h 671332"/>
              <a:gd name="connsiteX5" fmla="*/ 671332 w 671332"/>
              <a:gd name="connsiteY5" fmla="*/ 670870 h 671332"/>
              <a:gd name="connsiteX6" fmla="*/ 671332 w 671332"/>
              <a:gd name="connsiteY6" fmla="*/ 671332 h 671332"/>
              <a:gd name="connsiteX7" fmla="*/ 0 w 671332"/>
              <a:gd name="connsiteY7" fmla="*/ 671332 h 671332"/>
              <a:gd name="connsiteX8" fmla="*/ 0 w 671332"/>
              <a:gd name="connsiteY8" fmla="*/ 0 h 671332"/>
              <a:gd name="connsiteX0-1" fmla="*/ 578734 w 671332"/>
              <a:gd name="connsiteY0-2" fmla="*/ 289029 h 671332"/>
              <a:gd name="connsiteX1-3" fmla="*/ 578734 w 671332"/>
              <a:gd name="connsiteY1-4" fmla="*/ 670870 h 671332"/>
              <a:gd name="connsiteX2-5" fmla="*/ 671332 w 671332"/>
              <a:gd name="connsiteY2-6" fmla="*/ 670870 h 671332"/>
              <a:gd name="connsiteX3-7" fmla="*/ 671332 w 671332"/>
              <a:gd name="connsiteY3-8" fmla="*/ 671332 h 671332"/>
              <a:gd name="connsiteX4-9" fmla="*/ 0 w 671332"/>
              <a:gd name="connsiteY4-10" fmla="*/ 671332 h 671332"/>
              <a:gd name="connsiteX5-11" fmla="*/ 0 w 671332"/>
              <a:gd name="connsiteY5-12" fmla="*/ 0 h 671332"/>
              <a:gd name="connsiteX6-13" fmla="*/ 671332 w 671332"/>
              <a:gd name="connsiteY6-14" fmla="*/ 0 h 671332"/>
              <a:gd name="connsiteX7-15" fmla="*/ 671332 w 671332"/>
              <a:gd name="connsiteY7-16" fmla="*/ 289029 h 671332"/>
              <a:gd name="connsiteX8-17" fmla="*/ 670174 w 671332"/>
              <a:gd name="connsiteY8-18" fmla="*/ 380469 h 671332"/>
              <a:gd name="connsiteX0-19" fmla="*/ 614219 w 671332"/>
              <a:gd name="connsiteY0-20" fmla="*/ 519681 h 671332"/>
              <a:gd name="connsiteX1-21" fmla="*/ 578734 w 671332"/>
              <a:gd name="connsiteY1-22" fmla="*/ 670870 h 671332"/>
              <a:gd name="connsiteX2-23" fmla="*/ 671332 w 671332"/>
              <a:gd name="connsiteY2-24" fmla="*/ 670870 h 671332"/>
              <a:gd name="connsiteX3-25" fmla="*/ 671332 w 671332"/>
              <a:gd name="connsiteY3-26" fmla="*/ 671332 h 671332"/>
              <a:gd name="connsiteX4-27" fmla="*/ 0 w 671332"/>
              <a:gd name="connsiteY4-28" fmla="*/ 671332 h 671332"/>
              <a:gd name="connsiteX5-29" fmla="*/ 0 w 671332"/>
              <a:gd name="connsiteY5-30" fmla="*/ 0 h 671332"/>
              <a:gd name="connsiteX6-31" fmla="*/ 671332 w 671332"/>
              <a:gd name="connsiteY6-32" fmla="*/ 0 h 671332"/>
              <a:gd name="connsiteX7-33" fmla="*/ 671332 w 671332"/>
              <a:gd name="connsiteY7-34" fmla="*/ 289029 h 671332"/>
              <a:gd name="connsiteX8-35" fmla="*/ 670174 w 671332"/>
              <a:gd name="connsiteY8-36" fmla="*/ 380469 h 671332"/>
              <a:gd name="connsiteX0-37" fmla="*/ 578734 w 671332"/>
              <a:gd name="connsiteY0-38" fmla="*/ 670870 h 671332"/>
              <a:gd name="connsiteX1-39" fmla="*/ 671332 w 671332"/>
              <a:gd name="connsiteY1-40" fmla="*/ 670870 h 671332"/>
              <a:gd name="connsiteX2-41" fmla="*/ 671332 w 671332"/>
              <a:gd name="connsiteY2-42" fmla="*/ 671332 h 671332"/>
              <a:gd name="connsiteX3-43" fmla="*/ 0 w 671332"/>
              <a:gd name="connsiteY3-44" fmla="*/ 671332 h 671332"/>
              <a:gd name="connsiteX4-45" fmla="*/ 0 w 671332"/>
              <a:gd name="connsiteY4-46" fmla="*/ 0 h 671332"/>
              <a:gd name="connsiteX5-47" fmla="*/ 671332 w 671332"/>
              <a:gd name="connsiteY5-48" fmla="*/ 0 h 671332"/>
              <a:gd name="connsiteX6-49" fmla="*/ 671332 w 671332"/>
              <a:gd name="connsiteY6-50" fmla="*/ 289029 h 671332"/>
              <a:gd name="connsiteX7-51" fmla="*/ 670174 w 671332"/>
              <a:gd name="connsiteY7-52" fmla="*/ 380469 h 671332"/>
              <a:gd name="connsiteX0-53" fmla="*/ 578734 w 671332"/>
              <a:gd name="connsiteY0-54" fmla="*/ 670870 h 671332"/>
              <a:gd name="connsiteX1-55" fmla="*/ 671332 w 671332"/>
              <a:gd name="connsiteY1-56" fmla="*/ 670870 h 671332"/>
              <a:gd name="connsiteX2-57" fmla="*/ 671332 w 671332"/>
              <a:gd name="connsiteY2-58" fmla="*/ 671332 h 671332"/>
              <a:gd name="connsiteX3-59" fmla="*/ 0 w 671332"/>
              <a:gd name="connsiteY3-60" fmla="*/ 671332 h 671332"/>
              <a:gd name="connsiteX4-61" fmla="*/ 0 w 671332"/>
              <a:gd name="connsiteY4-62" fmla="*/ 0 h 671332"/>
              <a:gd name="connsiteX5-63" fmla="*/ 671332 w 671332"/>
              <a:gd name="connsiteY5-64" fmla="*/ 0 h 671332"/>
              <a:gd name="connsiteX6-65" fmla="*/ 671332 w 671332"/>
              <a:gd name="connsiteY6-66" fmla="*/ 289029 h 671332"/>
              <a:gd name="connsiteX0-67" fmla="*/ 578734 w 675208"/>
              <a:gd name="connsiteY0-68" fmla="*/ 670870 h 671332"/>
              <a:gd name="connsiteX1-69" fmla="*/ 671332 w 675208"/>
              <a:gd name="connsiteY1-70" fmla="*/ 670870 h 671332"/>
              <a:gd name="connsiteX2-71" fmla="*/ 671332 w 675208"/>
              <a:gd name="connsiteY2-72" fmla="*/ 671332 h 671332"/>
              <a:gd name="connsiteX3-73" fmla="*/ 0 w 675208"/>
              <a:gd name="connsiteY3-74" fmla="*/ 671332 h 671332"/>
              <a:gd name="connsiteX4-75" fmla="*/ 0 w 675208"/>
              <a:gd name="connsiteY4-76" fmla="*/ 0 h 671332"/>
              <a:gd name="connsiteX5-77" fmla="*/ 671332 w 675208"/>
              <a:gd name="connsiteY5-78" fmla="*/ 0 h 671332"/>
              <a:gd name="connsiteX6-79" fmla="*/ 675208 w 675208"/>
              <a:gd name="connsiteY6-80" fmla="*/ 168863 h 67133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675208" h="671332">
                <a:moveTo>
                  <a:pt x="578734" y="670870"/>
                </a:moveTo>
                <a:lnTo>
                  <a:pt x="671332" y="670870"/>
                </a:lnTo>
                <a:lnTo>
                  <a:pt x="671332" y="671332"/>
                </a:lnTo>
                <a:lnTo>
                  <a:pt x="0" y="671332"/>
                </a:lnTo>
                <a:lnTo>
                  <a:pt x="0" y="0"/>
                </a:lnTo>
                <a:lnTo>
                  <a:pt x="671332" y="0"/>
                </a:lnTo>
                <a:lnTo>
                  <a:pt x="675208" y="168863"/>
                </a:lnTo>
              </a:path>
            </a:pathLst>
          </a:custGeom>
          <a:noFill/>
          <a:ln w="29845">
            <a:solidFill>
              <a:srgbClr val="0B172B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B172B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tx1"/>
              </a:solidFill>
            </a:endParaRP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9C9B390A-5443-724F-B5B2-EB07586BEE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2072" y="1708345"/>
            <a:ext cx="2888932" cy="769441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4400" dirty="0"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CONTENT</a:t>
            </a:r>
            <a:endParaRPr lang="zh-CN" altLang="en-US" sz="4400" dirty="0">
              <a:latin typeface="微软雅黑" panose="020B0503020204020204" charset="-122"/>
              <a:ea typeface="微软雅黑" panose="020B0503020204020204" charset="-122"/>
              <a:sym typeface="Calibri" panose="020F0502020204030204" charset="0"/>
            </a:endParaRPr>
          </a:p>
        </p:txBody>
      </p:sp>
      <p:sp>
        <p:nvSpPr>
          <p:cNvPr id="11" name="椭圆 1">
            <a:extLst>
              <a:ext uri="{FF2B5EF4-FFF2-40B4-BE49-F238E27FC236}">
                <a16:creationId xmlns:a16="http://schemas.microsoft.com/office/drawing/2014/main" id="{2161D466-01DD-B341-B9DA-5BEA60800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3152" y="1438170"/>
            <a:ext cx="610177" cy="610177"/>
          </a:xfrm>
          <a:prstGeom prst="roundRect">
            <a:avLst/>
          </a:prstGeom>
          <a:noFill/>
          <a:ln w="28575">
            <a:solidFill>
              <a:schemeClr val="bg1"/>
            </a:solidFill>
          </a:ln>
          <a:effec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12" name="TextBox 32">
            <a:extLst>
              <a:ext uri="{FF2B5EF4-FFF2-40B4-BE49-F238E27FC236}">
                <a16:creationId xmlns:a16="http://schemas.microsoft.com/office/drawing/2014/main" id="{24EE5D70-91DF-8241-9717-EAE5CEE163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6130" y="1477204"/>
            <a:ext cx="55015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ea typeface="微软雅黑" panose="020B0503020204020204" charset="-122"/>
              </a:rPr>
              <a:t>01</a:t>
            </a:r>
          </a:p>
        </p:txBody>
      </p:sp>
      <p:sp>
        <p:nvSpPr>
          <p:cNvPr id="13" name="TextBox 76">
            <a:extLst>
              <a:ext uri="{FF2B5EF4-FFF2-40B4-BE49-F238E27FC236}">
                <a16:creationId xmlns:a16="http://schemas.microsoft.com/office/drawing/2014/main" id="{4A13F284-BAC8-7C41-9BBE-99D09C846226}"/>
              </a:ext>
            </a:extLst>
          </p:cNvPr>
          <p:cNvSpPr txBox="1"/>
          <p:nvPr/>
        </p:nvSpPr>
        <p:spPr>
          <a:xfrm>
            <a:off x="7045477" y="1476566"/>
            <a:ext cx="4293578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ea typeface="微软雅黑" panose="020B0503020204020204" charset="-122"/>
                <a:sym typeface="+mn-ea"/>
              </a:rPr>
              <a:t>Company Overview</a:t>
            </a:r>
            <a:endParaRPr lang="zh-CN" altLang="en-US" sz="3000" dirty="0">
              <a:ea typeface="微软雅黑" panose="020B0503020204020204" charset="-122"/>
              <a:sym typeface="+mn-ea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9DC9ACB-EE44-2048-97A7-B0CDFE40F9A9}"/>
              </a:ext>
            </a:extLst>
          </p:cNvPr>
          <p:cNvGrpSpPr/>
          <p:nvPr/>
        </p:nvGrpSpPr>
        <p:grpSpPr>
          <a:xfrm>
            <a:off x="6263154" y="2608075"/>
            <a:ext cx="610177" cy="610177"/>
            <a:chOff x="6275756" y="2181461"/>
            <a:chExt cx="610177" cy="610177"/>
          </a:xfrm>
        </p:grpSpPr>
        <p:sp>
          <p:nvSpPr>
            <p:cNvPr id="15" name="椭圆 1">
              <a:extLst>
                <a:ext uri="{FF2B5EF4-FFF2-40B4-BE49-F238E27FC236}">
                  <a16:creationId xmlns:a16="http://schemas.microsoft.com/office/drawing/2014/main" id="{5F308338-99CE-0548-87A6-0AFE6FE391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5756" y="2181461"/>
              <a:ext cx="610177" cy="610177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  <a:effectLst/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dirty="0"/>
            </a:p>
          </p:txBody>
        </p:sp>
        <p:sp>
          <p:nvSpPr>
            <p:cNvPr id="19" name="TextBox 32">
              <a:extLst>
                <a:ext uri="{FF2B5EF4-FFF2-40B4-BE49-F238E27FC236}">
                  <a16:creationId xmlns:a16="http://schemas.microsoft.com/office/drawing/2014/main" id="{DA930FA1-F5ED-9B45-9AD0-47DE8CFDCB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05768" y="2229428"/>
              <a:ext cx="550151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ea typeface="微软雅黑" panose="020B0503020204020204" charset="-122"/>
                </a:rPr>
                <a:t>02</a:t>
              </a:r>
            </a:p>
          </p:txBody>
        </p:sp>
      </p:grpSp>
      <p:sp>
        <p:nvSpPr>
          <p:cNvPr id="20" name="TextBox 76">
            <a:extLst>
              <a:ext uri="{FF2B5EF4-FFF2-40B4-BE49-F238E27FC236}">
                <a16:creationId xmlns:a16="http://schemas.microsoft.com/office/drawing/2014/main" id="{A5C5CF8C-80B8-E547-9F77-5742BF7D0D44}"/>
              </a:ext>
            </a:extLst>
          </p:cNvPr>
          <p:cNvSpPr txBox="1"/>
          <p:nvPr/>
        </p:nvSpPr>
        <p:spPr>
          <a:xfrm>
            <a:off x="7045477" y="2658234"/>
            <a:ext cx="418756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ea typeface="微软雅黑" panose="020B0503020204020204" charset="-122"/>
                <a:sym typeface="+mn-ea"/>
              </a:rPr>
              <a:t>Research Topic &amp; Data</a:t>
            </a:r>
            <a:endParaRPr lang="zh-CN" altLang="en-US" sz="3000" dirty="0">
              <a:ea typeface="微软雅黑" panose="020B0503020204020204" charset="-122"/>
              <a:sym typeface="+mn-ea"/>
            </a:endParaRPr>
          </a:p>
        </p:txBody>
      </p:sp>
      <p:sp>
        <p:nvSpPr>
          <p:cNvPr id="22" name="椭圆 1">
            <a:extLst>
              <a:ext uri="{FF2B5EF4-FFF2-40B4-BE49-F238E27FC236}">
                <a16:creationId xmlns:a16="http://schemas.microsoft.com/office/drawing/2014/main" id="{46632B99-28EF-E045-8574-CB8B6E1AEA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8708" y="3798052"/>
            <a:ext cx="610177" cy="610177"/>
          </a:xfrm>
          <a:prstGeom prst="roundRect">
            <a:avLst/>
          </a:prstGeom>
          <a:noFill/>
          <a:ln w="28575">
            <a:solidFill>
              <a:schemeClr val="bg1"/>
            </a:solidFill>
          </a:ln>
          <a:effec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23" name="TextBox 32">
            <a:extLst>
              <a:ext uri="{FF2B5EF4-FFF2-40B4-BE49-F238E27FC236}">
                <a16:creationId xmlns:a16="http://schemas.microsoft.com/office/drawing/2014/main" id="{5850DBF0-5A99-A94E-AC3D-7E136A9AD8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1686" y="3837086"/>
            <a:ext cx="55015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ea typeface="微软雅黑" panose="020B0503020204020204" charset="-122"/>
              </a:rPr>
              <a:t>03</a:t>
            </a:r>
          </a:p>
        </p:txBody>
      </p:sp>
      <p:sp>
        <p:nvSpPr>
          <p:cNvPr id="24" name="TextBox 76">
            <a:extLst>
              <a:ext uri="{FF2B5EF4-FFF2-40B4-BE49-F238E27FC236}">
                <a16:creationId xmlns:a16="http://schemas.microsoft.com/office/drawing/2014/main" id="{2E3353DB-6F7F-5B4A-B5A5-3BE52B32CBD5}"/>
              </a:ext>
            </a:extLst>
          </p:cNvPr>
          <p:cNvSpPr txBox="1"/>
          <p:nvPr/>
        </p:nvSpPr>
        <p:spPr>
          <a:xfrm>
            <a:off x="7045477" y="3837086"/>
            <a:ext cx="4293578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ea typeface="微软雅黑" panose="020B0503020204020204" charset="-122"/>
                <a:sym typeface="+mn-ea"/>
              </a:rPr>
              <a:t>Findings</a:t>
            </a:r>
            <a:endParaRPr lang="zh-CN" altLang="en-US" sz="3000" dirty="0">
              <a:ea typeface="微软雅黑" panose="020B0503020204020204" charset="-122"/>
              <a:sym typeface="+mn-ea"/>
            </a:endParaRPr>
          </a:p>
        </p:txBody>
      </p:sp>
      <p:sp>
        <p:nvSpPr>
          <p:cNvPr id="26" name="椭圆 1">
            <a:extLst>
              <a:ext uri="{FF2B5EF4-FFF2-40B4-BE49-F238E27FC236}">
                <a16:creationId xmlns:a16="http://schemas.microsoft.com/office/drawing/2014/main" id="{269E369A-DDC1-A148-B82D-899052B12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5756" y="4982109"/>
            <a:ext cx="610177" cy="610177"/>
          </a:xfrm>
          <a:prstGeom prst="roundRect">
            <a:avLst/>
          </a:prstGeom>
          <a:noFill/>
          <a:ln w="28575">
            <a:solidFill>
              <a:schemeClr val="bg1"/>
            </a:solidFill>
          </a:ln>
          <a:effec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27" name="TextBox 32">
            <a:extLst>
              <a:ext uri="{FF2B5EF4-FFF2-40B4-BE49-F238E27FC236}">
                <a16:creationId xmlns:a16="http://schemas.microsoft.com/office/drawing/2014/main" id="{99ED35D8-FA82-1B4C-8EA9-09636F3410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8734" y="5021143"/>
            <a:ext cx="55015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ea typeface="微软雅黑" panose="020B0503020204020204" charset="-122"/>
              </a:rPr>
              <a:t>04</a:t>
            </a:r>
          </a:p>
        </p:txBody>
      </p:sp>
      <p:sp>
        <p:nvSpPr>
          <p:cNvPr id="28" name="TextBox 76">
            <a:extLst>
              <a:ext uri="{FF2B5EF4-FFF2-40B4-BE49-F238E27FC236}">
                <a16:creationId xmlns:a16="http://schemas.microsoft.com/office/drawing/2014/main" id="{50839FBB-E757-0A4E-AAA8-A1A58691ADA4}"/>
              </a:ext>
            </a:extLst>
          </p:cNvPr>
          <p:cNvSpPr txBox="1"/>
          <p:nvPr/>
        </p:nvSpPr>
        <p:spPr>
          <a:xfrm>
            <a:off x="7045477" y="5021143"/>
            <a:ext cx="4810412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ea typeface="微软雅黑" panose="020B0503020204020204" charset="-122"/>
                <a:sym typeface="+mn-ea"/>
              </a:rPr>
              <a:t>Conclusion &amp; Future Work</a:t>
            </a:r>
            <a:endParaRPr lang="zh-CN" altLang="en-US" sz="3000" dirty="0"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1332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D5AC28-7D52-DD4E-ABC2-C2FDB3B0F9D2}"/>
              </a:ext>
            </a:extLst>
          </p:cNvPr>
          <p:cNvSpPr txBox="1"/>
          <p:nvPr/>
        </p:nvSpPr>
        <p:spPr>
          <a:xfrm>
            <a:off x="457201" y="803325"/>
            <a:ext cx="64994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400" dirty="0">
                <a:latin typeface="+mj-lt"/>
                <a:ea typeface="+mj-ea"/>
                <a:cs typeface="+mj-cs"/>
                <a:sym typeface="+mn-ea"/>
              </a:rPr>
              <a:t>Conclusion &amp; Future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923298-DE79-CD49-88C6-C7913F1F43BC}"/>
              </a:ext>
            </a:extLst>
          </p:cNvPr>
          <p:cNvSpPr txBox="1"/>
          <p:nvPr/>
        </p:nvSpPr>
        <p:spPr>
          <a:xfrm>
            <a:off x="-26889" y="2763109"/>
            <a:ext cx="6609670" cy="25977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6858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L’OREAL’s Matte Lip Stain would be more suitable for consumers who are:</a:t>
            </a:r>
          </a:p>
          <a:p>
            <a:pPr marL="1143000" lvl="1" indent="-4572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600" dirty="0">
                <a:solidFill>
                  <a:schemeClr val="accent4">
                    <a:lumMod val="75000"/>
                  </a:schemeClr>
                </a:solidFill>
              </a:rPr>
              <a:t>18-24 years old</a:t>
            </a:r>
          </a:p>
          <a:p>
            <a:pPr marL="1143000" lvl="1" indent="-4572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600" dirty="0">
                <a:solidFill>
                  <a:schemeClr val="accent4">
                    <a:lumMod val="75000"/>
                  </a:schemeClr>
                </a:solidFill>
              </a:rPr>
              <a:t>neutral undertone</a:t>
            </a:r>
          </a:p>
          <a:p>
            <a:pPr marL="1143000" lvl="1" indent="-4572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600" dirty="0">
                <a:solidFill>
                  <a:schemeClr val="accent4">
                    <a:lumMod val="75000"/>
                  </a:schemeClr>
                </a:solidFill>
              </a:rPr>
              <a:t>dark brown/medium brown/black hair</a:t>
            </a:r>
          </a:p>
          <a:p>
            <a:pPr marL="1143000" lvl="1" indent="-4572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600" dirty="0">
                <a:solidFill>
                  <a:schemeClr val="accent4">
                    <a:lumMod val="75000"/>
                  </a:schemeClr>
                </a:solidFill>
              </a:rPr>
              <a:t>brown eyes</a:t>
            </a:r>
            <a:endParaRPr lang="en-US" sz="26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D7E590D1-2B98-7C47-94B8-618DC1CAA1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05" r="9965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87E247-6167-0440-AFB1-23E9D55EFA74}"/>
              </a:ext>
            </a:extLst>
          </p:cNvPr>
          <p:cNvSpPr txBox="1"/>
          <p:nvPr/>
        </p:nvSpPr>
        <p:spPr>
          <a:xfrm>
            <a:off x="251012" y="5508906"/>
            <a:ext cx="75121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This kind of analysis can be applied to any product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9327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A6450743-8A7F-5641-B063-13F030B8A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3" r="32983"/>
          <a:stretch/>
        </p:blipFill>
        <p:spPr>
          <a:xfrm>
            <a:off x="5790353" y="10"/>
            <a:ext cx="6401647" cy="6852984"/>
          </a:xfrm>
          <a:custGeom>
            <a:avLst/>
            <a:gdLst>
              <a:gd name="connsiteX0" fmla="*/ 354282 w 6401647"/>
              <a:gd name="connsiteY0" fmla="*/ 0 h 6852994"/>
              <a:gd name="connsiteX1" fmla="*/ 6401647 w 6401647"/>
              <a:gd name="connsiteY1" fmla="*/ 0 h 6852994"/>
              <a:gd name="connsiteX2" fmla="*/ 6401647 w 6401647"/>
              <a:gd name="connsiteY2" fmla="*/ 6852994 h 6852994"/>
              <a:gd name="connsiteX3" fmla="*/ 0 w 6401647"/>
              <a:gd name="connsiteY3" fmla="*/ 6852994 h 6852994"/>
              <a:gd name="connsiteX4" fmla="*/ 0 w 6401647"/>
              <a:gd name="connsiteY4" fmla="*/ 6852993 h 6852994"/>
              <a:gd name="connsiteX5" fmla="*/ 3528116 w 6401647"/>
              <a:gd name="connsiteY5" fmla="*/ 6852993 h 685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pic>
        <p:nvPicPr>
          <p:cNvPr id="8" name="Picture 7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16DCBBF8-5EC1-4048-A9F9-5FF9315167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79" r="-1" b="-1"/>
          <a:stretch/>
        </p:blipFill>
        <p:spPr>
          <a:xfrm>
            <a:off x="452569" y="10"/>
            <a:ext cx="7770466" cy="5833954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0" name="任意多边形 11">
            <a:extLst>
              <a:ext uri="{FF2B5EF4-FFF2-40B4-BE49-F238E27FC236}">
                <a16:creationId xmlns:a16="http://schemas.microsoft.com/office/drawing/2014/main" id="{2DDB0FE7-AD1E-C647-9C38-40B2E5112DD2}"/>
              </a:ext>
            </a:extLst>
          </p:cNvPr>
          <p:cNvSpPr/>
          <p:nvPr/>
        </p:nvSpPr>
        <p:spPr>
          <a:xfrm>
            <a:off x="3385037" y="2254362"/>
            <a:ext cx="8806963" cy="2349275"/>
          </a:xfrm>
          <a:custGeom>
            <a:avLst/>
            <a:gdLst>
              <a:gd name="connsiteX0" fmla="*/ 951790 w 8806963"/>
              <a:gd name="connsiteY0" fmla="*/ 0 h 2349275"/>
              <a:gd name="connsiteX1" fmla="*/ 3666394 w 8806963"/>
              <a:gd name="connsiteY1" fmla="*/ 0 h 2349275"/>
              <a:gd name="connsiteX2" fmla="*/ 4108012 w 8806963"/>
              <a:gd name="connsiteY2" fmla="*/ 0 h 2349275"/>
              <a:gd name="connsiteX3" fmla="*/ 8806963 w 8806963"/>
              <a:gd name="connsiteY3" fmla="*/ 0 h 2349275"/>
              <a:gd name="connsiteX4" fmla="*/ 8806963 w 8806963"/>
              <a:gd name="connsiteY4" fmla="*/ 2349275 h 2349275"/>
              <a:gd name="connsiteX5" fmla="*/ 4108012 w 8806963"/>
              <a:gd name="connsiteY5" fmla="*/ 2349275 h 2349275"/>
              <a:gd name="connsiteX6" fmla="*/ 3666394 w 8806963"/>
              <a:gd name="connsiteY6" fmla="*/ 2349275 h 2349275"/>
              <a:gd name="connsiteX7" fmla="*/ 0 w 8806963"/>
              <a:gd name="connsiteY7" fmla="*/ 2349275 h 23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6963" h="2349275">
                <a:moveTo>
                  <a:pt x="951790" y="0"/>
                </a:moveTo>
                <a:lnTo>
                  <a:pt x="3666394" y="0"/>
                </a:lnTo>
                <a:lnTo>
                  <a:pt x="4108012" y="0"/>
                </a:lnTo>
                <a:lnTo>
                  <a:pt x="8806963" y="0"/>
                </a:lnTo>
                <a:lnTo>
                  <a:pt x="8806963" y="2349275"/>
                </a:lnTo>
                <a:lnTo>
                  <a:pt x="4108012" y="2349275"/>
                </a:lnTo>
                <a:lnTo>
                  <a:pt x="3666394" y="2349275"/>
                </a:lnTo>
                <a:lnTo>
                  <a:pt x="0" y="2349275"/>
                </a:lnTo>
                <a:close/>
              </a:path>
            </a:pathLst>
          </a:custGeom>
          <a:solidFill>
            <a:schemeClr val="accent4">
              <a:lumMod val="75000"/>
              <a:alpha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7147560" y="2436494"/>
            <a:ext cx="5044440" cy="1985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latin typeface="+mj-lt"/>
                <a:ea typeface="微软雅黑" panose="020B0503020204020204" charset="-122"/>
                <a:sym typeface="+mn-ea"/>
              </a:rPr>
              <a:t>Thanks for </a:t>
            </a:r>
            <a:r>
              <a:rPr lang="zh-CN" altLang="en-US" sz="6000" dirty="0">
                <a:solidFill>
                  <a:schemeClr val="bg1"/>
                </a:solidFill>
                <a:latin typeface="+mj-lt"/>
                <a:ea typeface="微软雅黑" panose="020B0503020204020204" charset="-122"/>
                <a:sym typeface="+mn-ea"/>
              </a:rPr>
              <a:t>watching</a:t>
            </a:r>
          </a:p>
        </p:txBody>
      </p:sp>
    </p:spTree>
    <p:extLst>
      <p:ext uri="{BB962C8B-B14F-4D97-AF65-F5344CB8AC3E}">
        <p14:creationId xmlns:p14="http://schemas.microsoft.com/office/powerpoint/2010/main" val="1122611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0A78736B-AD35-7E46-AA69-F4A2500CC8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79" r="-1" b="-1"/>
          <a:stretch/>
        </p:blipFill>
        <p:spPr>
          <a:xfrm>
            <a:off x="685649" y="10"/>
            <a:ext cx="7770466" cy="5833954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AB8A3FBF-7A2B-0D4B-B61D-33B25311AB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3" r="32983"/>
          <a:stretch/>
        </p:blipFill>
        <p:spPr>
          <a:xfrm>
            <a:off x="5790353" y="10"/>
            <a:ext cx="6401647" cy="6852984"/>
          </a:xfrm>
          <a:custGeom>
            <a:avLst/>
            <a:gdLst>
              <a:gd name="connsiteX0" fmla="*/ 354282 w 6401647"/>
              <a:gd name="connsiteY0" fmla="*/ 0 h 6852994"/>
              <a:gd name="connsiteX1" fmla="*/ 6401647 w 6401647"/>
              <a:gd name="connsiteY1" fmla="*/ 0 h 6852994"/>
              <a:gd name="connsiteX2" fmla="*/ 6401647 w 6401647"/>
              <a:gd name="connsiteY2" fmla="*/ 6852994 h 6852994"/>
              <a:gd name="connsiteX3" fmla="*/ 0 w 6401647"/>
              <a:gd name="connsiteY3" fmla="*/ 6852994 h 6852994"/>
              <a:gd name="connsiteX4" fmla="*/ 0 w 6401647"/>
              <a:gd name="connsiteY4" fmla="*/ 6852993 h 6852994"/>
              <a:gd name="connsiteX5" fmla="*/ 3528116 w 6401647"/>
              <a:gd name="connsiteY5" fmla="*/ 6852993 h 685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sp>
        <p:nvSpPr>
          <p:cNvPr id="12" name="任意多边形 11"/>
          <p:cNvSpPr/>
          <p:nvPr/>
        </p:nvSpPr>
        <p:spPr>
          <a:xfrm>
            <a:off x="3385037" y="2254362"/>
            <a:ext cx="8806963" cy="2349275"/>
          </a:xfrm>
          <a:custGeom>
            <a:avLst/>
            <a:gdLst>
              <a:gd name="connsiteX0" fmla="*/ 951790 w 8806963"/>
              <a:gd name="connsiteY0" fmla="*/ 0 h 2349275"/>
              <a:gd name="connsiteX1" fmla="*/ 3666394 w 8806963"/>
              <a:gd name="connsiteY1" fmla="*/ 0 h 2349275"/>
              <a:gd name="connsiteX2" fmla="*/ 4108012 w 8806963"/>
              <a:gd name="connsiteY2" fmla="*/ 0 h 2349275"/>
              <a:gd name="connsiteX3" fmla="*/ 8806963 w 8806963"/>
              <a:gd name="connsiteY3" fmla="*/ 0 h 2349275"/>
              <a:gd name="connsiteX4" fmla="*/ 8806963 w 8806963"/>
              <a:gd name="connsiteY4" fmla="*/ 2349275 h 2349275"/>
              <a:gd name="connsiteX5" fmla="*/ 4108012 w 8806963"/>
              <a:gd name="connsiteY5" fmla="*/ 2349275 h 2349275"/>
              <a:gd name="connsiteX6" fmla="*/ 3666394 w 8806963"/>
              <a:gd name="connsiteY6" fmla="*/ 2349275 h 2349275"/>
              <a:gd name="connsiteX7" fmla="*/ 0 w 8806963"/>
              <a:gd name="connsiteY7" fmla="*/ 2349275 h 23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6963" h="2349275">
                <a:moveTo>
                  <a:pt x="951790" y="0"/>
                </a:moveTo>
                <a:lnTo>
                  <a:pt x="3666394" y="0"/>
                </a:lnTo>
                <a:lnTo>
                  <a:pt x="4108012" y="0"/>
                </a:lnTo>
                <a:lnTo>
                  <a:pt x="8806963" y="0"/>
                </a:lnTo>
                <a:lnTo>
                  <a:pt x="8806963" y="2349275"/>
                </a:lnTo>
                <a:lnTo>
                  <a:pt x="4108012" y="2349275"/>
                </a:lnTo>
                <a:lnTo>
                  <a:pt x="3666394" y="2349275"/>
                </a:lnTo>
                <a:lnTo>
                  <a:pt x="0" y="2349275"/>
                </a:lnTo>
                <a:close/>
              </a:path>
            </a:pathLst>
          </a:custGeom>
          <a:solidFill>
            <a:schemeClr val="accent4">
              <a:lumMod val="75000"/>
              <a:alpha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85649" y="5833964"/>
            <a:ext cx="7770466" cy="102952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400">
                <a:solidFill>
                  <a:schemeClr val="bg1"/>
                </a:solidFill>
              </a:rPr>
              <a:t>PART 01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4184445" y="2492095"/>
            <a:ext cx="8246061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5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Part 01</a:t>
            </a:r>
          </a:p>
          <a:p>
            <a:pPr algn="ctr">
              <a:spcAft>
                <a:spcPts val="600"/>
              </a:spcAft>
            </a:pPr>
            <a:r>
              <a:rPr lang="en-US" altLang="zh-CN" sz="5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Company Overview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EB181E26-89C4-4A14-92DE-0F4C4B0E9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37">
            <a:extLst>
              <a:ext uri="{FF2B5EF4-FFF2-40B4-BE49-F238E27FC236}">
                <a16:creationId xmlns:a16="http://schemas.microsoft.com/office/drawing/2014/main" id="{13958066-7CBD-4B89-8F46-614C4F28B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B10C4845-8E59-E945-9B11-2A2FF979B5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8" r="8037" b="-1"/>
          <a:stretch/>
        </p:blipFill>
        <p:spPr>
          <a:xfrm>
            <a:off x="6606675" y="1686886"/>
            <a:ext cx="5585325" cy="2504689"/>
          </a:xfrm>
          <a:custGeom>
            <a:avLst/>
            <a:gdLst>
              <a:gd name="connsiteX0" fmla="*/ 3750470 w 5585325"/>
              <a:gd name="connsiteY0" fmla="*/ 0 h 2504689"/>
              <a:gd name="connsiteX1" fmla="*/ 5585325 w 5585325"/>
              <a:gd name="connsiteY1" fmla="*/ 0 h 2504689"/>
              <a:gd name="connsiteX2" fmla="*/ 5585325 w 5585325"/>
              <a:gd name="connsiteY2" fmla="*/ 2502787 h 2504689"/>
              <a:gd name="connsiteX3" fmla="*/ 4997928 w 5585325"/>
              <a:gd name="connsiteY3" fmla="*/ 2502787 h 2504689"/>
              <a:gd name="connsiteX4" fmla="*/ 4997928 w 5585325"/>
              <a:gd name="connsiteY4" fmla="*/ 2504689 h 2504689"/>
              <a:gd name="connsiteX5" fmla="*/ 0 w 5585325"/>
              <a:gd name="connsiteY5" fmla="*/ 2504689 h 2504689"/>
              <a:gd name="connsiteX6" fmla="*/ 1158367 w 5585325"/>
              <a:gd name="connsiteY6" fmla="*/ 4755 h 2504689"/>
              <a:gd name="connsiteX7" fmla="*/ 1084682 w 5585325"/>
              <a:gd name="connsiteY7" fmla="*/ 4755 h 2504689"/>
              <a:gd name="connsiteX8" fmla="*/ 1085177 w 5585325"/>
              <a:gd name="connsiteY8" fmla="*/ 3805 h 2504689"/>
              <a:gd name="connsiteX9" fmla="*/ 3750470 w 5585325"/>
              <a:gd name="connsiteY9" fmla="*/ 3805 h 250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85325" h="2504689">
                <a:moveTo>
                  <a:pt x="3750470" y="0"/>
                </a:moveTo>
                <a:lnTo>
                  <a:pt x="5585325" y="0"/>
                </a:lnTo>
                <a:lnTo>
                  <a:pt x="5585325" y="2502787"/>
                </a:lnTo>
                <a:lnTo>
                  <a:pt x="4997928" y="2502787"/>
                </a:lnTo>
                <a:lnTo>
                  <a:pt x="4997928" y="2504689"/>
                </a:lnTo>
                <a:lnTo>
                  <a:pt x="0" y="2504689"/>
                </a:lnTo>
                <a:lnTo>
                  <a:pt x="1158367" y="4755"/>
                </a:lnTo>
                <a:lnTo>
                  <a:pt x="1084682" y="4755"/>
                </a:lnTo>
                <a:lnTo>
                  <a:pt x="1085177" y="3805"/>
                </a:lnTo>
                <a:lnTo>
                  <a:pt x="3750470" y="3805"/>
                </a:lnTo>
                <a:close/>
              </a:path>
            </a:pathLst>
          </a:custGeom>
        </p:spPr>
      </p:pic>
      <p:sp>
        <p:nvSpPr>
          <p:cNvPr id="102" name="TextBox 76"/>
          <p:cNvSpPr txBox="1"/>
          <p:nvPr/>
        </p:nvSpPr>
        <p:spPr>
          <a:xfrm>
            <a:off x="838200" y="1782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5000" b="1" kern="1200" dirty="0">
                <a:solidFill>
                  <a:schemeClr val="accent4">
                    <a:lumMod val="75000"/>
                  </a:schemeClr>
                </a:solidFill>
                <a:ea typeface="Microsoft YaHei UI" panose="020B0503020204020204" pitchFamily="34" charset="-122"/>
                <a:cs typeface="+mj-cs"/>
              </a:rPr>
              <a:t>Company Overview</a:t>
            </a:r>
          </a:p>
        </p:txBody>
      </p:sp>
      <p:pic>
        <p:nvPicPr>
          <p:cNvPr id="10" name="Picture 9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AE9DB6D8-78A9-1B45-B66F-B308D77AB6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1" r="-1" b="16186"/>
          <a:stretch/>
        </p:blipFill>
        <p:spPr>
          <a:xfrm>
            <a:off x="5371161" y="4355212"/>
            <a:ext cx="6820838" cy="2502788"/>
          </a:xfrm>
          <a:custGeom>
            <a:avLst/>
            <a:gdLst>
              <a:gd name="connsiteX0" fmla="*/ 4985983 w 6820838"/>
              <a:gd name="connsiteY0" fmla="*/ 0 h 2502788"/>
              <a:gd name="connsiteX1" fmla="*/ 6820838 w 6820838"/>
              <a:gd name="connsiteY1" fmla="*/ 0 h 2502788"/>
              <a:gd name="connsiteX2" fmla="*/ 6820838 w 6820838"/>
              <a:gd name="connsiteY2" fmla="*/ 2502787 h 2502788"/>
              <a:gd name="connsiteX3" fmla="*/ 5946580 w 6820838"/>
              <a:gd name="connsiteY3" fmla="*/ 2502787 h 2502788"/>
              <a:gd name="connsiteX4" fmla="*/ 5946580 w 6820838"/>
              <a:gd name="connsiteY4" fmla="*/ 2502788 h 2502788"/>
              <a:gd name="connsiteX5" fmla="*/ 0 w 6820838"/>
              <a:gd name="connsiteY5" fmla="*/ 2502788 h 2502788"/>
              <a:gd name="connsiteX6" fmla="*/ 1159249 w 6820838"/>
              <a:gd name="connsiteY6" fmla="*/ 951 h 2502788"/>
              <a:gd name="connsiteX7" fmla="*/ 1235642 w 6820838"/>
              <a:gd name="connsiteY7" fmla="*/ 951 h 2502788"/>
              <a:gd name="connsiteX8" fmla="*/ 1236137 w 6820838"/>
              <a:gd name="connsiteY8" fmla="*/ 1 h 2502788"/>
              <a:gd name="connsiteX9" fmla="*/ 4985983 w 6820838"/>
              <a:gd name="connsiteY9" fmla="*/ 1 h 250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20838" h="2502788">
                <a:moveTo>
                  <a:pt x="4985983" y="0"/>
                </a:moveTo>
                <a:lnTo>
                  <a:pt x="6820838" y="0"/>
                </a:lnTo>
                <a:lnTo>
                  <a:pt x="6820838" y="2502787"/>
                </a:lnTo>
                <a:lnTo>
                  <a:pt x="5946580" y="2502787"/>
                </a:lnTo>
                <a:lnTo>
                  <a:pt x="5946580" y="2502788"/>
                </a:lnTo>
                <a:lnTo>
                  <a:pt x="0" y="2502788"/>
                </a:lnTo>
                <a:lnTo>
                  <a:pt x="1159249" y="951"/>
                </a:lnTo>
                <a:lnTo>
                  <a:pt x="1235642" y="951"/>
                </a:lnTo>
                <a:lnTo>
                  <a:pt x="1236137" y="1"/>
                </a:lnTo>
                <a:lnTo>
                  <a:pt x="4985983" y="1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54074" y="2349407"/>
            <a:ext cx="7212106" cy="406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8001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rgbClr val="FFFFFE"/>
                </a:solidFill>
                <a:latin typeface="+mj-lt"/>
                <a:sym typeface="+mn-ea"/>
              </a:rPr>
              <a:t>French personal care</a:t>
            </a:r>
          </a:p>
          <a:p>
            <a:pPr marL="8001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rgbClr val="FFFFFE"/>
                </a:solidFill>
                <a:latin typeface="+mj-lt"/>
                <a:sym typeface="+mn-ea"/>
              </a:rPr>
              <a:t>The largest cosmetic company</a:t>
            </a:r>
          </a:p>
          <a:p>
            <a:pPr marL="685800" lvl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altLang="zh-CN" sz="3400" dirty="0">
                <a:solidFill>
                  <a:srgbClr val="FFFFFE"/>
                </a:solidFill>
                <a:latin typeface="+mj-lt"/>
                <a:sym typeface="+mn-ea"/>
              </a:rPr>
              <a:t>- Skin Care</a:t>
            </a:r>
          </a:p>
          <a:p>
            <a:pPr marL="685800" lvl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altLang="zh-CN" sz="3400" dirty="0">
                <a:solidFill>
                  <a:srgbClr val="FFFFFE"/>
                </a:solidFill>
                <a:latin typeface="+mj-lt"/>
                <a:sym typeface="+mn-ea"/>
              </a:rPr>
              <a:t>- Makeup</a:t>
            </a:r>
          </a:p>
          <a:p>
            <a:pPr marL="685800" lvl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altLang="zh-CN" sz="3400" dirty="0">
                <a:solidFill>
                  <a:srgbClr val="FFFFFE"/>
                </a:solidFill>
                <a:latin typeface="+mj-lt"/>
                <a:sym typeface="+mn-ea"/>
              </a:rPr>
              <a:t>- Hair Care</a:t>
            </a:r>
          </a:p>
          <a:p>
            <a:pPr marL="685800" lvl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altLang="zh-CN" sz="3400" dirty="0">
                <a:solidFill>
                  <a:srgbClr val="FFFFFE"/>
                </a:solidFill>
                <a:latin typeface="+mj-lt"/>
                <a:sym typeface="+mn-ea"/>
              </a:rPr>
              <a:t>- Perfume</a:t>
            </a:r>
          </a:p>
        </p:txBody>
      </p:sp>
    </p:spTree>
    <p:extLst>
      <p:ext uri="{BB962C8B-B14F-4D97-AF65-F5344CB8AC3E}">
        <p14:creationId xmlns:p14="http://schemas.microsoft.com/office/powerpoint/2010/main" val="1724997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0A78736B-AD35-7E46-AA69-F4A2500CC8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79" r="-1" b="-1"/>
          <a:stretch/>
        </p:blipFill>
        <p:spPr>
          <a:xfrm>
            <a:off x="685649" y="10"/>
            <a:ext cx="7770466" cy="5833954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AB8A3FBF-7A2B-0D4B-B61D-33B25311AB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3" r="32983"/>
          <a:stretch/>
        </p:blipFill>
        <p:spPr>
          <a:xfrm>
            <a:off x="5790353" y="10"/>
            <a:ext cx="6401647" cy="6852984"/>
          </a:xfrm>
          <a:custGeom>
            <a:avLst/>
            <a:gdLst>
              <a:gd name="connsiteX0" fmla="*/ 354282 w 6401647"/>
              <a:gd name="connsiteY0" fmla="*/ 0 h 6852994"/>
              <a:gd name="connsiteX1" fmla="*/ 6401647 w 6401647"/>
              <a:gd name="connsiteY1" fmla="*/ 0 h 6852994"/>
              <a:gd name="connsiteX2" fmla="*/ 6401647 w 6401647"/>
              <a:gd name="connsiteY2" fmla="*/ 6852994 h 6852994"/>
              <a:gd name="connsiteX3" fmla="*/ 0 w 6401647"/>
              <a:gd name="connsiteY3" fmla="*/ 6852994 h 6852994"/>
              <a:gd name="connsiteX4" fmla="*/ 0 w 6401647"/>
              <a:gd name="connsiteY4" fmla="*/ 6852993 h 6852994"/>
              <a:gd name="connsiteX5" fmla="*/ 3528116 w 6401647"/>
              <a:gd name="connsiteY5" fmla="*/ 6852993 h 685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sp>
        <p:nvSpPr>
          <p:cNvPr id="12" name="任意多边形 11"/>
          <p:cNvSpPr/>
          <p:nvPr/>
        </p:nvSpPr>
        <p:spPr>
          <a:xfrm>
            <a:off x="3385037" y="2254362"/>
            <a:ext cx="8806963" cy="2349275"/>
          </a:xfrm>
          <a:custGeom>
            <a:avLst/>
            <a:gdLst>
              <a:gd name="connsiteX0" fmla="*/ 951790 w 8806963"/>
              <a:gd name="connsiteY0" fmla="*/ 0 h 2349275"/>
              <a:gd name="connsiteX1" fmla="*/ 3666394 w 8806963"/>
              <a:gd name="connsiteY1" fmla="*/ 0 h 2349275"/>
              <a:gd name="connsiteX2" fmla="*/ 4108012 w 8806963"/>
              <a:gd name="connsiteY2" fmla="*/ 0 h 2349275"/>
              <a:gd name="connsiteX3" fmla="*/ 8806963 w 8806963"/>
              <a:gd name="connsiteY3" fmla="*/ 0 h 2349275"/>
              <a:gd name="connsiteX4" fmla="*/ 8806963 w 8806963"/>
              <a:gd name="connsiteY4" fmla="*/ 2349275 h 2349275"/>
              <a:gd name="connsiteX5" fmla="*/ 4108012 w 8806963"/>
              <a:gd name="connsiteY5" fmla="*/ 2349275 h 2349275"/>
              <a:gd name="connsiteX6" fmla="*/ 3666394 w 8806963"/>
              <a:gd name="connsiteY6" fmla="*/ 2349275 h 2349275"/>
              <a:gd name="connsiteX7" fmla="*/ 0 w 8806963"/>
              <a:gd name="connsiteY7" fmla="*/ 2349275 h 23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6963" h="2349275">
                <a:moveTo>
                  <a:pt x="951790" y="0"/>
                </a:moveTo>
                <a:lnTo>
                  <a:pt x="3666394" y="0"/>
                </a:lnTo>
                <a:lnTo>
                  <a:pt x="4108012" y="0"/>
                </a:lnTo>
                <a:lnTo>
                  <a:pt x="8806963" y="0"/>
                </a:lnTo>
                <a:lnTo>
                  <a:pt x="8806963" y="2349275"/>
                </a:lnTo>
                <a:lnTo>
                  <a:pt x="4108012" y="2349275"/>
                </a:lnTo>
                <a:lnTo>
                  <a:pt x="3666394" y="2349275"/>
                </a:lnTo>
                <a:lnTo>
                  <a:pt x="0" y="2349275"/>
                </a:lnTo>
                <a:close/>
              </a:path>
            </a:pathLst>
          </a:custGeom>
          <a:solidFill>
            <a:schemeClr val="accent4">
              <a:lumMod val="75000"/>
              <a:alpha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85649" y="5833964"/>
            <a:ext cx="7770466" cy="102952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400">
                <a:solidFill>
                  <a:schemeClr val="bg1"/>
                </a:solidFill>
              </a:rPr>
              <a:t>PART 01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3897581" y="2492095"/>
            <a:ext cx="8246061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5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Part 02</a:t>
            </a:r>
          </a:p>
          <a:p>
            <a:pPr algn="ctr"/>
            <a:r>
              <a:rPr lang="en-US" altLang="zh-CN" sz="5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Research Topic &amp; Data</a:t>
            </a:r>
          </a:p>
        </p:txBody>
      </p:sp>
    </p:spTree>
    <p:extLst>
      <p:ext uri="{BB962C8B-B14F-4D97-AF65-F5344CB8AC3E}">
        <p14:creationId xmlns:p14="http://schemas.microsoft.com/office/powerpoint/2010/main" val="305554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6D24BC9E-AC6A-42EE-AFD8-B290720B8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107624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TextBox 76"/>
          <p:cNvSpPr txBox="1"/>
          <p:nvPr/>
        </p:nvSpPr>
        <p:spPr>
          <a:xfrm>
            <a:off x="1051560" y="4329321"/>
            <a:ext cx="36576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1" dirty="0">
                <a:latin typeface="+mj-lt"/>
                <a:ea typeface="+mj-ea"/>
                <a:cs typeface="+mj-cs"/>
              </a:rPr>
              <a:t>Research Topic</a:t>
            </a:r>
          </a:p>
        </p:txBody>
      </p:sp>
      <p:pic>
        <p:nvPicPr>
          <p:cNvPr id="10" name="Picture 9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AE9DB6D8-78A9-1B45-B66F-B308D77AB6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1" r="-1" b="16186"/>
          <a:stretch/>
        </p:blipFill>
        <p:spPr>
          <a:xfrm>
            <a:off x="557783" y="1097275"/>
            <a:ext cx="5486400" cy="2013134"/>
          </a:xfrm>
          <a:prstGeom prst="rect">
            <a:avLst/>
          </a:prstGeom>
        </p:spPr>
      </p:pic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B10C4845-8E59-E945-9B11-2A2FF979B5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8" r="8037" b="-1"/>
          <a:stretch/>
        </p:blipFill>
        <p:spPr>
          <a:xfrm>
            <a:off x="6198887" y="860836"/>
            <a:ext cx="5522976" cy="2476694"/>
          </a:xfrm>
          <a:prstGeom prst="rect">
            <a:avLst/>
          </a:prstGeom>
        </p:spPr>
      </p:pic>
      <p:sp>
        <p:nvSpPr>
          <p:cNvPr id="111" name="Rectangle 110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80023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143137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16970" y="4319726"/>
            <a:ext cx="6968901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0">
              <a:lnSpc>
                <a:spcPct val="90000"/>
              </a:lnSpc>
              <a:spcAft>
                <a:spcPts val="600"/>
              </a:spcAft>
            </a:pPr>
            <a:r>
              <a:rPr lang="en-US" altLang="zh-CN" sz="2800" dirty="0">
                <a:latin typeface="+mj-lt"/>
                <a:sym typeface="+mn-ea"/>
              </a:rPr>
              <a:t>Consumers tend to choose products with good reviews. </a:t>
            </a:r>
            <a:r>
              <a:rPr lang="en-US" altLang="zh-CN" sz="2800" b="1" dirty="0">
                <a:solidFill>
                  <a:schemeClr val="accent4">
                    <a:lumMod val="75000"/>
                  </a:schemeClr>
                </a:solidFill>
                <a:latin typeface="+mj-lt"/>
                <a:sym typeface="+mn-ea"/>
              </a:rPr>
              <a:t>Are those products suitable for them?</a:t>
            </a:r>
          </a:p>
        </p:txBody>
      </p:sp>
    </p:spTree>
    <p:extLst>
      <p:ext uri="{BB962C8B-B14F-4D97-AF65-F5344CB8AC3E}">
        <p14:creationId xmlns:p14="http://schemas.microsoft.com/office/powerpoint/2010/main" val="2641427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6EFFF4A2-EB01-4738-9824-8D9A72A51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70034D54-DBEE-7444-9677-7961732BBC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1" r="-1" b="16186"/>
          <a:stretch/>
        </p:blipFill>
        <p:spPr>
          <a:xfrm>
            <a:off x="5970494" y="1418320"/>
            <a:ext cx="4899870" cy="2900710"/>
          </a:xfrm>
          <a:prstGeom prst="rect">
            <a:avLst/>
          </a:prstGeo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D4469D90-62FA-49B2-981E-5305361D5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2474" y="4592474"/>
            <a:ext cx="1128382" cy="847206"/>
            <a:chOff x="8183879" y="1000124"/>
            <a:chExt cx="1562267" cy="1172973"/>
          </a:xfrm>
        </p:grpSpPr>
        <p:sp>
          <p:nvSpPr>
            <p:cNvPr id="69" name="Freeform 5">
              <a:extLst>
                <a:ext uri="{FF2B5EF4-FFF2-40B4-BE49-F238E27FC236}">
                  <a16:creationId xmlns:a16="http://schemas.microsoft.com/office/drawing/2014/main" id="{281E6897-9689-4C48-ADC3-9F41AAE3A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404E145C-C4EA-4DED-B029-22B811FC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5" name="TextBox 76">
            <a:extLst>
              <a:ext uri="{FF2B5EF4-FFF2-40B4-BE49-F238E27FC236}">
                <a16:creationId xmlns:a16="http://schemas.microsoft.com/office/drawing/2014/main" id="{D76CAB6E-E586-8140-BB30-82AE67A5443E}"/>
              </a:ext>
            </a:extLst>
          </p:cNvPr>
          <p:cNvSpPr txBox="1"/>
          <p:nvPr/>
        </p:nvSpPr>
        <p:spPr>
          <a:xfrm>
            <a:off x="5821083" y="4649797"/>
            <a:ext cx="36576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10000" b="1" dirty="0">
                <a:latin typeface="+mj-lt"/>
                <a:ea typeface="+mj-ea"/>
                <a:cs typeface="+mj-cs"/>
              </a:rPr>
              <a:t>Data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4991879-D4EB-2B4B-AADF-32A3DE94D187}"/>
              </a:ext>
            </a:extLst>
          </p:cNvPr>
          <p:cNvCxnSpPr>
            <a:cxnSpLocks/>
          </p:cNvCxnSpPr>
          <p:nvPr/>
        </p:nvCxnSpPr>
        <p:spPr>
          <a:xfrm>
            <a:off x="5126712" y="3428931"/>
            <a:ext cx="0" cy="2830738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0" name="文本框 2">
            <a:extLst>
              <a:ext uri="{FF2B5EF4-FFF2-40B4-BE49-F238E27FC236}">
                <a16:creationId xmlns:a16="http://schemas.microsoft.com/office/drawing/2014/main" id="{C60CFD48-FFD0-934D-AF79-406794FC4539}"/>
              </a:ext>
            </a:extLst>
          </p:cNvPr>
          <p:cNvSpPr txBox="1"/>
          <p:nvPr/>
        </p:nvSpPr>
        <p:spPr>
          <a:xfrm>
            <a:off x="790118" y="964767"/>
            <a:ext cx="4624069" cy="536661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228600">
              <a:lnSpc>
                <a:spcPct val="90000"/>
              </a:lnSpc>
              <a:spcAft>
                <a:spcPts val="600"/>
              </a:spcAft>
            </a:pPr>
            <a:r>
              <a:rPr lang="en-US" altLang="zh-CN" sz="3900" dirty="0">
                <a:solidFill>
                  <a:schemeClr val="accent4">
                    <a:lumMod val="75000"/>
                  </a:schemeClr>
                </a:solidFill>
                <a:latin typeface="+mj-lt"/>
                <a:sym typeface="+mn-ea"/>
              </a:rPr>
              <a:t>Products Data</a:t>
            </a:r>
          </a:p>
          <a:p>
            <a:pPr marL="800100" indent="-5715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+mj-lt"/>
                <a:sym typeface="+mn-ea"/>
              </a:rPr>
              <a:t>Category</a:t>
            </a:r>
          </a:p>
          <a:p>
            <a:pPr marL="800100" indent="-5715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+mj-lt"/>
                <a:sym typeface="+mn-ea"/>
              </a:rPr>
              <a:t>Price</a:t>
            </a:r>
          </a:p>
          <a:p>
            <a:pPr marL="800100" indent="-5715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+mj-lt"/>
                <a:sym typeface="+mn-ea"/>
              </a:rPr>
              <a:t>Rating</a:t>
            </a:r>
          </a:p>
          <a:p>
            <a:pPr marL="228600">
              <a:lnSpc>
                <a:spcPct val="90000"/>
              </a:lnSpc>
              <a:spcAft>
                <a:spcPts val="600"/>
              </a:spcAft>
            </a:pPr>
            <a:endParaRPr lang="en-US" altLang="zh-CN" sz="3600" dirty="0">
              <a:solidFill>
                <a:schemeClr val="accent4">
                  <a:lumMod val="75000"/>
                </a:schemeClr>
              </a:solidFill>
              <a:latin typeface="+mj-lt"/>
              <a:sym typeface="+mn-ea"/>
            </a:endParaRPr>
          </a:p>
          <a:p>
            <a:pPr marL="228600">
              <a:lnSpc>
                <a:spcPct val="90000"/>
              </a:lnSpc>
              <a:spcAft>
                <a:spcPts val="600"/>
              </a:spcAft>
            </a:pPr>
            <a:r>
              <a:rPr lang="en-US" altLang="zh-CN" sz="3900" dirty="0">
                <a:solidFill>
                  <a:schemeClr val="accent4">
                    <a:lumMod val="75000"/>
                  </a:schemeClr>
                </a:solidFill>
                <a:latin typeface="+mj-lt"/>
                <a:sym typeface="+mn-ea"/>
              </a:rPr>
              <a:t>Reviews Data</a:t>
            </a:r>
          </a:p>
          <a:p>
            <a:pPr marL="800100" indent="-5715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+mj-lt"/>
                <a:sym typeface="+mn-ea"/>
              </a:rPr>
              <a:t>Rating</a:t>
            </a:r>
          </a:p>
          <a:p>
            <a:pPr marL="800100" indent="-5715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+mj-lt"/>
                <a:sym typeface="+mn-ea"/>
              </a:rPr>
              <a:t>Content</a:t>
            </a:r>
          </a:p>
          <a:p>
            <a:pPr marL="800100" indent="-5715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+mj-lt"/>
                <a:sym typeface="+mn-ea"/>
              </a:rPr>
              <a:t>Age</a:t>
            </a:r>
          </a:p>
          <a:p>
            <a:pPr marL="800100" indent="-5715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+mj-lt"/>
                <a:sym typeface="+mn-ea"/>
              </a:rPr>
              <a:t>Hair Color</a:t>
            </a:r>
          </a:p>
          <a:p>
            <a:pPr marL="800100" indent="-5715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+mj-lt"/>
                <a:sym typeface="+mn-ea"/>
              </a:rPr>
              <a:t>Eye Color</a:t>
            </a:r>
          </a:p>
          <a:p>
            <a:pPr marL="800100" indent="-5715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+mj-lt"/>
                <a:sym typeface="+mn-ea"/>
              </a:rPr>
              <a:t>Undertone</a:t>
            </a:r>
          </a:p>
        </p:txBody>
      </p:sp>
    </p:spTree>
    <p:extLst>
      <p:ext uri="{BB962C8B-B14F-4D97-AF65-F5344CB8AC3E}">
        <p14:creationId xmlns:p14="http://schemas.microsoft.com/office/powerpoint/2010/main" val="4053500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0A78736B-AD35-7E46-AA69-F4A2500CC8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79" r="-1" b="-1"/>
          <a:stretch/>
        </p:blipFill>
        <p:spPr>
          <a:xfrm>
            <a:off x="685649" y="10"/>
            <a:ext cx="7770466" cy="5833954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AB8A3FBF-7A2B-0D4B-B61D-33B25311AB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3" r="32983"/>
          <a:stretch/>
        </p:blipFill>
        <p:spPr>
          <a:xfrm>
            <a:off x="5790353" y="10"/>
            <a:ext cx="6401647" cy="6852984"/>
          </a:xfrm>
          <a:custGeom>
            <a:avLst/>
            <a:gdLst>
              <a:gd name="connsiteX0" fmla="*/ 354282 w 6401647"/>
              <a:gd name="connsiteY0" fmla="*/ 0 h 6852994"/>
              <a:gd name="connsiteX1" fmla="*/ 6401647 w 6401647"/>
              <a:gd name="connsiteY1" fmla="*/ 0 h 6852994"/>
              <a:gd name="connsiteX2" fmla="*/ 6401647 w 6401647"/>
              <a:gd name="connsiteY2" fmla="*/ 6852994 h 6852994"/>
              <a:gd name="connsiteX3" fmla="*/ 0 w 6401647"/>
              <a:gd name="connsiteY3" fmla="*/ 6852994 h 6852994"/>
              <a:gd name="connsiteX4" fmla="*/ 0 w 6401647"/>
              <a:gd name="connsiteY4" fmla="*/ 6852993 h 6852994"/>
              <a:gd name="connsiteX5" fmla="*/ 3528116 w 6401647"/>
              <a:gd name="connsiteY5" fmla="*/ 6852993 h 685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sp>
        <p:nvSpPr>
          <p:cNvPr id="12" name="任意多边形 11"/>
          <p:cNvSpPr/>
          <p:nvPr/>
        </p:nvSpPr>
        <p:spPr>
          <a:xfrm>
            <a:off x="3385037" y="2254362"/>
            <a:ext cx="8806963" cy="2349275"/>
          </a:xfrm>
          <a:custGeom>
            <a:avLst/>
            <a:gdLst>
              <a:gd name="connsiteX0" fmla="*/ 951790 w 8806963"/>
              <a:gd name="connsiteY0" fmla="*/ 0 h 2349275"/>
              <a:gd name="connsiteX1" fmla="*/ 3666394 w 8806963"/>
              <a:gd name="connsiteY1" fmla="*/ 0 h 2349275"/>
              <a:gd name="connsiteX2" fmla="*/ 4108012 w 8806963"/>
              <a:gd name="connsiteY2" fmla="*/ 0 h 2349275"/>
              <a:gd name="connsiteX3" fmla="*/ 8806963 w 8806963"/>
              <a:gd name="connsiteY3" fmla="*/ 0 h 2349275"/>
              <a:gd name="connsiteX4" fmla="*/ 8806963 w 8806963"/>
              <a:gd name="connsiteY4" fmla="*/ 2349275 h 2349275"/>
              <a:gd name="connsiteX5" fmla="*/ 4108012 w 8806963"/>
              <a:gd name="connsiteY5" fmla="*/ 2349275 h 2349275"/>
              <a:gd name="connsiteX6" fmla="*/ 3666394 w 8806963"/>
              <a:gd name="connsiteY6" fmla="*/ 2349275 h 2349275"/>
              <a:gd name="connsiteX7" fmla="*/ 0 w 8806963"/>
              <a:gd name="connsiteY7" fmla="*/ 2349275 h 23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6963" h="2349275">
                <a:moveTo>
                  <a:pt x="951790" y="0"/>
                </a:moveTo>
                <a:lnTo>
                  <a:pt x="3666394" y="0"/>
                </a:lnTo>
                <a:lnTo>
                  <a:pt x="4108012" y="0"/>
                </a:lnTo>
                <a:lnTo>
                  <a:pt x="8806963" y="0"/>
                </a:lnTo>
                <a:lnTo>
                  <a:pt x="8806963" y="2349275"/>
                </a:lnTo>
                <a:lnTo>
                  <a:pt x="4108012" y="2349275"/>
                </a:lnTo>
                <a:lnTo>
                  <a:pt x="3666394" y="2349275"/>
                </a:lnTo>
                <a:lnTo>
                  <a:pt x="0" y="2349275"/>
                </a:lnTo>
                <a:close/>
              </a:path>
            </a:pathLst>
          </a:custGeom>
          <a:solidFill>
            <a:schemeClr val="accent4">
              <a:lumMod val="75000"/>
              <a:alpha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85649" y="5833964"/>
            <a:ext cx="7770466" cy="102952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400">
                <a:solidFill>
                  <a:schemeClr val="bg1"/>
                </a:solidFill>
              </a:rPr>
              <a:t>PART 01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4094800" y="2438308"/>
            <a:ext cx="8246061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5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Part 03</a:t>
            </a:r>
          </a:p>
          <a:p>
            <a:pPr algn="ctr"/>
            <a:r>
              <a:rPr lang="en-US" altLang="zh-CN" sz="5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Findings &amp; Result</a:t>
            </a:r>
          </a:p>
        </p:txBody>
      </p:sp>
    </p:spTree>
    <p:extLst>
      <p:ext uri="{BB962C8B-B14F-4D97-AF65-F5344CB8AC3E}">
        <p14:creationId xmlns:p14="http://schemas.microsoft.com/office/powerpoint/2010/main" val="4148838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80811C08-233C-F242-8246-A16E1E624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88" r="9091" b="2803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11363A0-DE10-4C5C-827C-9CE8FB380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BC057C-E392-0242-92CB-F5A14250DB5F}"/>
              </a:ext>
            </a:extLst>
          </p:cNvPr>
          <p:cNvSpPr txBox="1"/>
          <p:nvPr/>
        </p:nvSpPr>
        <p:spPr>
          <a:xfrm>
            <a:off x="674237" y="-1357381"/>
            <a:ext cx="3657600" cy="31965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800" dirty="0">
                <a:latin typeface="+mj-lt"/>
                <a:ea typeface="+mj-ea"/>
                <a:cs typeface="+mj-cs"/>
                <a:sym typeface="+mn-ea"/>
              </a:rPr>
              <a:t>Products Data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5A1A9B2-DA9A-487B-8B22-CFE8E073C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4063141"/>
            <a:ext cx="2586790" cy="0"/>
          </a:xfrm>
          <a:prstGeom prst="line">
            <a:avLst/>
          </a:prstGeom>
          <a:ln w="22225">
            <a:solidFill>
              <a:srgbClr val="293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00A27C8-2DA5-C74D-834B-2A4AA2481B3B}"/>
              </a:ext>
            </a:extLst>
          </p:cNvPr>
          <p:cNvSpPr/>
          <p:nvPr/>
        </p:nvSpPr>
        <p:spPr>
          <a:xfrm>
            <a:off x="1191126" y="3675529"/>
            <a:ext cx="2789203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E51EFD-0A43-5D48-8F3F-FDBD3D616D57}"/>
              </a:ext>
            </a:extLst>
          </p:cNvPr>
          <p:cNvSpPr txBox="1"/>
          <p:nvPr/>
        </p:nvSpPr>
        <p:spPr>
          <a:xfrm>
            <a:off x="674237" y="2398256"/>
            <a:ext cx="41447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Price Distribution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Rating Distribution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What are the </a:t>
            </a:r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Top Products</a:t>
            </a:r>
            <a:r>
              <a:rPr lang="en-US" sz="3200" dirty="0">
                <a:latin typeface="+mj-lt"/>
              </a:rPr>
              <a:t> for each category?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F4AD2D-3E58-D348-B98A-EADB09460E7F}"/>
              </a:ext>
            </a:extLst>
          </p:cNvPr>
          <p:cNvCxnSpPr>
            <a:cxnSpLocks/>
          </p:cNvCxnSpPr>
          <p:nvPr/>
        </p:nvCxnSpPr>
        <p:spPr>
          <a:xfrm>
            <a:off x="1191126" y="1997770"/>
            <a:ext cx="258679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120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414</Words>
  <Application>Microsoft Macintosh PowerPoint</Application>
  <PresentationFormat>Widescreen</PresentationFormat>
  <Paragraphs>174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微软雅黑</vt:lpstr>
      <vt:lpstr>Microsoft YaHei UI</vt:lpstr>
      <vt:lpstr>Arial</vt:lpstr>
      <vt:lpstr>Calibri</vt:lpstr>
      <vt:lpstr>Calibri Light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XuyuanZhang</dc:creator>
  <cp:lastModifiedBy>XuyuanZhang</cp:lastModifiedBy>
  <cp:revision>2</cp:revision>
  <dcterms:created xsi:type="dcterms:W3CDTF">2020-01-27T01:58:28Z</dcterms:created>
  <dcterms:modified xsi:type="dcterms:W3CDTF">2020-01-27T02:19:03Z</dcterms:modified>
</cp:coreProperties>
</file>